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A4C36990"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Lst>
  <p:notesMasterIdLst>
    <p:notesMasterId r:id="rId40"/>
  </p:notesMasterIdLst>
  <p:sldIdLst>
    <p:sldId id="303" r:id="rId4"/>
    <p:sldId id="302" r:id="rId5"/>
    <p:sldId id="313" r:id="rId6"/>
    <p:sldId id="310" r:id="rId7"/>
    <p:sldId id="315" r:id="rId8"/>
    <p:sldId id="314" r:id="rId9"/>
    <p:sldId id="279" r:id="rId10"/>
    <p:sldId id="289" r:id="rId11"/>
    <p:sldId id="311" r:id="rId12"/>
    <p:sldId id="312" r:id="rId13"/>
    <p:sldId id="317" r:id="rId14"/>
    <p:sldId id="318" r:id="rId15"/>
    <p:sldId id="319" r:id="rId16"/>
    <p:sldId id="320" r:id="rId17"/>
    <p:sldId id="322" r:id="rId18"/>
    <p:sldId id="323" r:id="rId19"/>
    <p:sldId id="324" r:id="rId20"/>
    <p:sldId id="321" r:id="rId21"/>
    <p:sldId id="269" r:id="rId22"/>
    <p:sldId id="304" r:id="rId23"/>
    <p:sldId id="305" r:id="rId24"/>
    <p:sldId id="307" r:id="rId25"/>
    <p:sldId id="308" r:id="rId26"/>
    <p:sldId id="326" r:id="rId27"/>
    <p:sldId id="316" r:id="rId28"/>
    <p:sldId id="301" r:id="rId29"/>
    <p:sldId id="298" r:id="rId30"/>
    <p:sldId id="299" r:id="rId31"/>
    <p:sldId id="300" r:id="rId32"/>
    <p:sldId id="325" r:id="rId33"/>
    <p:sldId id="293" r:id="rId34"/>
    <p:sldId id="294" r:id="rId35"/>
    <p:sldId id="296" r:id="rId36"/>
    <p:sldId id="258" r:id="rId37"/>
    <p:sldId id="285" r:id="rId38"/>
    <p:sldId id="26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2D656F-A498-4E5B-A0E4-C967429139C1}">
          <p14:sldIdLst>
            <p14:sldId id="303"/>
            <p14:sldId id="302"/>
            <p14:sldId id="313"/>
            <p14:sldId id="310"/>
            <p14:sldId id="315"/>
            <p14:sldId id="314"/>
            <p14:sldId id="279"/>
            <p14:sldId id="289"/>
            <p14:sldId id="311"/>
            <p14:sldId id="312"/>
            <p14:sldId id="317"/>
            <p14:sldId id="318"/>
            <p14:sldId id="319"/>
          </p14:sldIdLst>
        </p14:section>
        <p14:section name="Containers" id="{D5C9C589-5010-419E-BDCF-AB5066C4FBFB}">
          <p14:sldIdLst>
            <p14:sldId id="320"/>
            <p14:sldId id="322"/>
            <p14:sldId id="323"/>
            <p14:sldId id="324"/>
          </p14:sldIdLst>
        </p14:section>
        <p14:section name="Azure" id="{57D65B03-B806-42D9-93D5-F9353C11E765}">
          <p14:sldIdLst>
            <p14:sldId id="321"/>
            <p14:sldId id="269"/>
          </p14:sldIdLst>
        </p14:section>
        <p14:section name="VSM" id="{B1D369DF-6DB1-4AB8-8445-E0D3588C9E82}">
          <p14:sldIdLst>
            <p14:sldId id="304"/>
            <p14:sldId id="305"/>
            <p14:sldId id="307"/>
            <p14:sldId id="308"/>
          </p14:sldIdLst>
        </p14:section>
        <p14:section name="Reporting" id="{D01750E2-4327-4861-ADBF-E5C890381F6C}">
          <p14:sldIdLst>
            <p14:sldId id="326"/>
            <p14:sldId id="316"/>
            <p14:sldId id="301"/>
            <p14:sldId id="298"/>
            <p14:sldId id="299"/>
            <p14:sldId id="300"/>
            <p14:sldId id="325"/>
            <p14:sldId id="293"/>
            <p14:sldId id="294"/>
          </p14:sldIdLst>
        </p14:section>
        <p14:section name="Wrap" id="{1E290841-B188-4842-B4AC-CC525E8F2BE8}">
          <p14:sldIdLst>
            <p14:sldId id="296"/>
            <p14:sldId id="258"/>
            <p14:sldId id="285"/>
            <p14:sldId id="2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 Stolts" initials="DS" lastIdx="1" clrIdx="0">
    <p:extLst>
      <p:ext uri="{19B8F6BF-5375-455C-9EA6-DF929625EA0E}">
        <p15:presenceInfo xmlns:p15="http://schemas.microsoft.com/office/powerpoint/2012/main" userId="S-1-5-21-124525095-708259637-1543119021-8149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78" autoAdjust="0"/>
    <p:restoredTop sz="95908" autoAdjust="0"/>
  </p:normalViewPr>
  <p:slideViewPr>
    <p:cSldViewPr snapToGrid="0">
      <p:cViewPr>
        <p:scale>
          <a:sx n="87" d="100"/>
          <a:sy n="87" d="100"/>
        </p:scale>
        <p:origin x="30" y="249"/>
      </p:cViewPr>
      <p:guideLst/>
    </p:cSldViewPr>
  </p:slideViewPr>
  <p:notesTextViewPr>
    <p:cViewPr>
      <p:scale>
        <a:sx n="3" d="2"/>
        <a:sy n="3" d="2"/>
      </p:scale>
      <p:origin x="0" y="0"/>
    </p:cViewPr>
  </p:notesTextViewPr>
  <p:notesViewPr>
    <p:cSldViewPr snapToGrid="0">
      <p:cViewPr varScale="1">
        <p:scale>
          <a:sx n="79" d="100"/>
          <a:sy n="79" d="100"/>
        </p:scale>
        <p:origin x="2751" y="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3-28T11:08:02.246" idx="1">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5C0C42-BE9C-416B-9314-3E3A6BFAC149}" type="doc">
      <dgm:prSet loTypeId="urn:diagrams.loki3.com/BracketList" loCatId="officeonline" qsTypeId="urn:microsoft.com/office/officeart/2005/8/quickstyle/simple1" qsCatId="simple" csTypeId="urn:microsoft.com/office/officeart/2005/8/colors/accent1_2" csCatId="accent1" phldr="1"/>
      <dgm:spPr/>
      <dgm:t>
        <a:bodyPr/>
        <a:lstStyle/>
        <a:p>
          <a:endParaRPr lang="en-US"/>
        </a:p>
      </dgm:t>
    </dgm:pt>
    <dgm:pt modelId="{DC0C3413-3BFC-45A6-AE44-DE2BB610601D}">
      <dgm:prSet phldrT="[Text]"/>
      <dgm:spPr/>
      <dgm:t>
        <a:bodyPr/>
        <a:lstStyle/>
        <a:p>
          <a:r>
            <a:rPr lang="en-US" dirty="0"/>
            <a:t>Copy on Write</a:t>
          </a:r>
        </a:p>
      </dgm:t>
    </dgm:pt>
    <dgm:pt modelId="{9C14EBBA-9580-423D-8467-C0516EE62296}" type="parTrans" cxnId="{D3FF4CFF-C94C-4405-8321-F0CE33244028}">
      <dgm:prSet/>
      <dgm:spPr/>
      <dgm:t>
        <a:bodyPr/>
        <a:lstStyle/>
        <a:p>
          <a:endParaRPr lang="en-US"/>
        </a:p>
      </dgm:t>
    </dgm:pt>
    <dgm:pt modelId="{99D227CE-623A-4611-B827-A99269337F65}" type="sibTrans" cxnId="{D3FF4CFF-C94C-4405-8321-F0CE33244028}">
      <dgm:prSet/>
      <dgm:spPr/>
      <dgm:t>
        <a:bodyPr/>
        <a:lstStyle/>
        <a:p>
          <a:endParaRPr lang="en-US"/>
        </a:p>
      </dgm:t>
    </dgm:pt>
    <dgm:pt modelId="{7B9C8253-7E49-44DB-8355-89537C7EDDBD}">
      <dgm:prSet phldrT="[Text]" custT="1"/>
      <dgm:spPr/>
      <dgm:t>
        <a:bodyPr/>
        <a:lstStyle/>
        <a:p>
          <a:r>
            <a:rPr lang="en-US" sz="2000" dirty="0"/>
            <a:t>Any layer that is  SAVED or Downloaded is locked</a:t>
          </a:r>
        </a:p>
      </dgm:t>
    </dgm:pt>
    <dgm:pt modelId="{8FDA6944-6F5B-4E55-858A-5511723982EF}" type="parTrans" cxnId="{A9959988-B934-4970-9860-36E6D5ECEFCC}">
      <dgm:prSet/>
      <dgm:spPr/>
      <dgm:t>
        <a:bodyPr/>
        <a:lstStyle/>
        <a:p>
          <a:endParaRPr lang="en-US"/>
        </a:p>
      </dgm:t>
    </dgm:pt>
    <dgm:pt modelId="{9B02D271-6043-405B-A035-E7E859C44729}" type="sibTrans" cxnId="{A9959988-B934-4970-9860-36E6D5ECEFCC}">
      <dgm:prSet/>
      <dgm:spPr/>
      <dgm:t>
        <a:bodyPr/>
        <a:lstStyle/>
        <a:p>
          <a:endParaRPr lang="en-US"/>
        </a:p>
      </dgm:t>
    </dgm:pt>
    <dgm:pt modelId="{EA8B1CD3-0CA8-4955-9E2C-FF2DB1A2A3A2}">
      <dgm:prSet phldrT="[Text]"/>
      <dgm:spPr/>
      <dgm:t>
        <a:bodyPr/>
        <a:lstStyle/>
        <a:p>
          <a:r>
            <a:rPr lang="en-US" dirty="0"/>
            <a:t>Any workload</a:t>
          </a:r>
        </a:p>
      </dgm:t>
    </dgm:pt>
    <dgm:pt modelId="{4AD76D28-5E40-4167-8792-3A021E90303C}" type="parTrans" cxnId="{C9ABDF53-0995-4B57-8A54-89F305B15411}">
      <dgm:prSet/>
      <dgm:spPr/>
      <dgm:t>
        <a:bodyPr/>
        <a:lstStyle/>
        <a:p>
          <a:endParaRPr lang="en-US"/>
        </a:p>
      </dgm:t>
    </dgm:pt>
    <dgm:pt modelId="{394038E6-1492-4A0D-98F4-D3CE2C68B5A4}" type="sibTrans" cxnId="{C9ABDF53-0995-4B57-8A54-89F305B15411}">
      <dgm:prSet/>
      <dgm:spPr/>
      <dgm:t>
        <a:bodyPr/>
        <a:lstStyle/>
        <a:p>
          <a:endParaRPr lang="en-US"/>
        </a:p>
      </dgm:t>
    </dgm:pt>
    <dgm:pt modelId="{5EE4BC0F-FB44-4243-9D00-C040F73BFDBD}">
      <dgm:prSet phldrT="[Text]" custT="1"/>
      <dgm:spPr/>
      <dgm:t>
        <a:bodyPr/>
        <a:lstStyle/>
        <a:p>
          <a:r>
            <a:rPr lang="en-US" sz="2000" dirty="0"/>
            <a:t>New Blank is created to allow write</a:t>
          </a:r>
        </a:p>
      </dgm:t>
    </dgm:pt>
    <dgm:pt modelId="{42CBC99A-E5C8-4A45-9955-0F8F86A34F1F}" type="parTrans" cxnId="{034EE393-432A-4824-B4AB-2E0F4F7E2BD0}">
      <dgm:prSet/>
      <dgm:spPr/>
      <dgm:t>
        <a:bodyPr/>
        <a:lstStyle/>
        <a:p>
          <a:endParaRPr lang="en-US"/>
        </a:p>
      </dgm:t>
    </dgm:pt>
    <dgm:pt modelId="{D30456E6-D5F2-4D64-B0B2-E82804EDC51F}" type="sibTrans" cxnId="{034EE393-432A-4824-B4AB-2E0F4F7E2BD0}">
      <dgm:prSet/>
      <dgm:spPr/>
      <dgm:t>
        <a:bodyPr/>
        <a:lstStyle/>
        <a:p>
          <a:endParaRPr lang="en-US"/>
        </a:p>
      </dgm:t>
    </dgm:pt>
    <dgm:pt modelId="{A319FE84-D594-4106-B7F7-671DF7E4F388}">
      <dgm:prSet phldrT="[Text]"/>
      <dgm:spPr/>
      <dgm:t>
        <a:bodyPr/>
        <a:lstStyle/>
        <a:p>
          <a:r>
            <a:rPr lang="en-US" dirty="0"/>
            <a:t>Container Engine</a:t>
          </a:r>
        </a:p>
      </dgm:t>
    </dgm:pt>
    <dgm:pt modelId="{59EFE5F7-06F2-4FD3-B025-4FD1F322C519}" type="parTrans" cxnId="{5092CB01-7C3C-494B-AFDF-586D6C7FC9B1}">
      <dgm:prSet/>
      <dgm:spPr/>
      <dgm:t>
        <a:bodyPr/>
        <a:lstStyle/>
        <a:p>
          <a:endParaRPr lang="en-US"/>
        </a:p>
      </dgm:t>
    </dgm:pt>
    <dgm:pt modelId="{4A3147E2-F19A-4A6B-9E2E-E82B9FF54D2B}" type="sibTrans" cxnId="{5092CB01-7C3C-494B-AFDF-586D6C7FC9B1}">
      <dgm:prSet/>
      <dgm:spPr/>
      <dgm:t>
        <a:bodyPr/>
        <a:lstStyle/>
        <a:p>
          <a:endParaRPr lang="en-US"/>
        </a:p>
      </dgm:t>
    </dgm:pt>
    <dgm:pt modelId="{8DE38A90-3049-41FA-BEBB-06B902632FE2}">
      <dgm:prSet phldrT="[Text]"/>
      <dgm:spPr/>
      <dgm:t>
        <a:bodyPr/>
        <a:lstStyle/>
        <a:p>
          <a:r>
            <a:rPr lang="en-US" dirty="0"/>
            <a:t>Engine and Orchestration are different jobs, not always different products</a:t>
          </a:r>
        </a:p>
      </dgm:t>
    </dgm:pt>
    <dgm:pt modelId="{B61F547D-532C-482B-B8A7-97A2DD9DD84E}" type="parTrans" cxnId="{93BDF132-B705-4042-9F1C-793FCB27227A}">
      <dgm:prSet/>
      <dgm:spPr/>
      <dgm:t>
        <a:bodyPr/>
        <a:lstStyle/>
        <a:p>
          <a:endParaRPr lang="en-US"/>
        </a:p>
      </dgm:t>
    </dgm:pt>
    <dgm:pt modelId="{64A8A61C-7091-4A48-ACB5-D746204DB524}" type="sibTrans" cxnId="{93BDF132-B705-4042-9F1C-793FCB27227A}">
      <dgm:prSet/>
      <dgm:spPr/>
      <dgm:t>
        <a:bodyPr/>
        <a:lstStyle/>
        <a:p>
          <a:endParaRPr lang="en-US"/>
        </a:p>
      </dgm:t>
    </dgm:pt>
    <dgm:pt modelId="{ED6392E3-827B-4CB4-A76C-B890B3DBDCCB}">
      <dgm:prSet phldrT="[Text]"/>
      <dgm:spPr/>
      <dgm:t>
        <a:bodyPr/>
        <a:lstStyle/>
        <a:p>
          <a:r>
            <a:rPr lang="en-US" dirty="0"/>
            <a:t>Any workload can be set as a BASE by saving</a:t>
          </a:r>
        </a:p>
      </dgm:t>
    </dgm:pt>
    <dgm:pt modelId="{3B135C85-385C-4F79-8C1E-4D8E22EB2C00}" type="parTrans" cxnId="{DA2ACDF3-C38E-4C99-8FFD-ACB6467570B2}">
      <dgm:prSet/>
      <dgm:spPr/>
      <dgm:t>
        <a:bodyPr/>
        <a:lstStyle/>
        <a:p>
          <a:endParaRPr lang="en-US"/>
        </a:p>
      </dgm:t>
    </dgm:pt>
    <dgm:pt modelId="{91A0BBF0-2CBE-438C-A65C-C763028B3067}" type="sibTrans" cxnId="{DA2ACDF3-C38E-4C99-8FFD-ACB6467570B2}">
      <dgm:prSet/>
      <dgm:spPr/>
      <dgm:t>
        <a:bodyPr/>
        <a:lstStyle/>
        <a:p>
          <a:endParaRPr lang="en-US"/>
        </a:p>
      </dgm:t>
    </dgm:pt>
    <dgm:pt modelId="{11C78EE8-6B34-47E7-8947-3EE3CA7BEA5F}">
      <dgm:prSet phldrT="[Text]"/>
      <dgm:spPr/>
      <dgm:t>
        <a:bodyPr/>
        <a:lstStyle/>
        <a:p>
          <a:r>
            <a:rPr lang="en-US" dirty="0"/>
            <a:t>It can then be used as a base, All required pieces below it will automatically be deployed</a:t>
          </a:r>
        </a:p>
      </dgm:t>
    </dgm:pt>
    <dgm:pt modelId="{4684D40B-4AB4-463F-B087-FCFB6B6CF8C2}" type="parTrans" cxnId="{0DD1DB83-2B9E-4050-9F8C-6650843C0105}">
      <dgm:prSet/>
      <dgm:spPr/>
      <dgm:t>
        <a:bodyPr/>
        <a:lstStyle/>
        <a:p>
          <a:endParaRPr lang="en-US"/>
        </a:p>
      </dgm:t>
    </dgm:pt>
    <dgm:pt modelId="{421F4711-1885-482E-924A-72D402F869E6}" type="sibTrans" cxnId="{0DD1DB83-2B9E-4050-9F8C-6650843C0105}">
      <dgm:prSet/>
      <dgm:spPr/>
      <dgm:t>
        <a:bodyPr/>
        <a:lstStyle/>
        <a:p>
          <a:endParaRPr lang="en-US"/>
        </a:p>
      </dgm:t>
    </dgm:pt>
    <dgm:pt modelId="{42885F65-5F68-4B87-8A35-8155B9D65ADE}" type="pres">
      <dgm:prSet presAssocID="{FC5C0C42-BE9C-416B-9314-3E3A6BFAC149}" presName="Name0" presStyleCnt="0">
        <dgm:presLayoutVars>
          <dgm:dir/>
          <dgm:animLvl val="lvl"/>
          <dgm:resizeHandles val="exact"/>
        </dgm:presLayoutVars>
      </dgm:prSet>
      <dgm:spPr/>
    </dgm:pt>
    <dgm:pt modelId="{B934AD1C-A755-4585-BDE8-74CD01455D80}" type="pres">
      <dgm:prSet presAssocID="{A319FE84-D594-4106-B7F7-671DF7E4F388}" presName="linNode" presStyleCnt="0"/>
      <dgm:spPr/>
    </dgm:pt>
    <dgm:pt modelId="{A054B50B-7171-4524-8660-7496C43BE0DD}" type="pres">
      <dgm:prSet presAssocID="{A319FE84-D594-4106-B7F7-671DF7E4F388}" presName="parTx" presStyleLbl="revTx" presStyleIdx="0" presStyleCnt="3">
        <dgm:presLayoutVars>
          <dgm:chMax val="1"/>
          <dgm:bulletEnabled val="1"/>
        </dgm:presLayoutVars>
      </dgm:prSet>
      <dgm:spPr/>
    </dgm:pt>
    <dgm:pt modelId="{E1296FB1-E77D-4E4D-AA2A-D1BDE7D7329E}" type="pres">
      <dgm:prSet presAssocID="{A319FE84-D594-4106-B7F7-671DF7E4F388}" presName="bracket" presStyleLbl="parChTrans1D1" presStyleIdx="0" presStyleCnt="3"/>
      <dgm:spPr/>
    </dgm:pt>
    <dgm:pt modelId="{D2ABF5D0-A3E4-4C12-BA66-4D6A20A3A8EF}" type="pres">
      <dgm:prSet presAssocID="{A319FE84-D594-4106-B7F7-671DF7E4F388}" presName="spH" presStyleCnt="0"/>
      <dgm:spPr/>
    </dgm:pt>
    <dgm:pt modelId="{CED78425-D125-4797-8495-ACB713F23951}" type="pres">
      <dgm:prSet presAssocID="{A319FE84-D594-4106-B7F7-671DF7E4F388}" presName="desTx" presStyleLbl="node1" presStyleIdx="0" presStyleCnt="3">
        <dgm:presLayoutVars>
          <dgm:bulletEnabled val="1"/>
        </dgm:presLayoutVars>
      </dgm:prSet>
      <dgm:spPr/>
    </dgm:pt>
    <dgm:pt modelId="{2E6D6850-1114-45B8-B29A-C5A200370005}" type="pres">
      <dgm:prSet presAssocID="{4A3147E2-F19A-4A6B-9E2E-E82B9FF54D2B}" presName="spV" presStyleCnt="0"/>
      <dgm:spPr/>
    </dgm:pt>
    <dgm:pt modelId="{524FEC1A-E46A-43FF-B44A-D6D423932B70}" type="pres">
      <dgm:prSet presAssocID="{DC0C3413-3BFC-45A6-AE44-DE2BB610601D}" presName="linNode" presStyleCnt="0"/>
      <dgm:spPr/>
    </dgm:pt>
    <dgm:pt modelId="{9160C2B7-6C1C-486C-B6B1-146A110872B3}" type="pres">
      <dgm:prSet presAssocID="{DC0C3413-3BFC-45A6-AE44-DE2BB610601D}" presName="parTx" presStyleLbl="revTx" presStyleIdx="1" presStyleCnt="3">
        <dgm:presLayoutVars>
          <dgm:chMax val="1"/>
          <dgm:bulletEnabled val="1"/>
        </dgm:presLayoutVars>
      </dgm:prSet>
      <dgm:spPr/>
    </dgm:pt>
    <dgm:pt modelId="{713AB005-68EF-465C-AD8B-6EE3B5F191DF}" type="pres">
      <dgm:prSet presAssocID="{DC0C3413-3BFC-45A6-AE44-DE2BB610601D}" presName="bracket" presStyleLbl="parChTrans1D1" presStyleIdx="1" presStyleCnt="3"/>
      <dgm:spPr/>
    </dgm:pt>
    <dgm:pt modelId="{5557DD6A-13FE-439E-92B7-6DB6F6EE8D76}" type="pres">
      <dgm:prSet presAssocID="{DC0C3413-3BFC-45A6-AE44-DE2BB610601D}" presName="spH" presStyleCnt="0"/>
      <dgm:spPr/>
    </dgm:pt>
    <dgm:pt modelId="{56C5F5A4-589F-433A-91F0-BED3D3EF62E9}" type="pres">
      <dgm:prSet presAssocID="{DC0C3413-3BFC-45A6-AE44-DE2BB610601D}" presName="desTx" presStyleLbl="node1" presStyleIdx="1" presStyleCnt="3">
        <dgm:presLayoutVars>
          <dgm:bulletEnabled val="1"/>
        </dgm:presLayoutVars>
      </dgm:prSet>
      <dgm:spPr/>
    </dgm:pt>
    <dgm:pt modelId="{4639C524-340A-4D13-A329-95139C288094}" type="pres">
      <dgm:prSet presAssocID="{99D227CE-623A-4611-B827-A99269337F65}" presName="spV" presStyleCnt="0"/>
      <dgm:spPr/>
    </dgm:pt>
    <dgm:pt modelId="{80461A55-D046-4DEE-89EB-AB5B2EB7C6C0}" type="pres">
      <dgm:prSet presAssocID="{EA8B1CD3-0CA8-4955-9E2C-FF2DB1A2A3A2}" presName="linNode" presStyleCnt="0"/>
      <dgm:spPr/>
    </dgm:pt>
    <dgm:pt modelId="{1164EB3F-4006-42D4-A35E-B013C4A67832}" type="pres">
      <dgm:prSet presAssocID="{EA8B1CD3-0CA8-4955-9E2C-FF2DB1A2A3A2}" presName="parTx" presStyleLbl="revTx" presStyleIdx="2" presStyleCnt="3">
        <dgm:presLayoutVars>
          <dgm:chMax val="1"/>
          <dgm:bulletEnabled val="1"/>
        </dgm:presLayoutVars>
      </dgm:prSet>
      <dgm:spPr/>
    </dgm:pt>
    <dgm:pt modelId="{D2E37587-6991-4A12-998C-3FAB8F795268}" type="pres">
      <dgm:prSet presAssocID="{EA8B1CD3-0CA8-4955-9E2C-FF2DB1A2A3A2}" presName="bracket" presStyleLbl="parChTrans1D1" presStyleIdx="2" presStyleCnt="3"/>
      <dgm:spPr/>
    </dgm:pt>
    <dgm:pt modelId="{CA1C0D98-15A6-4DA0-9792-85D69E04DC16}" type="pres">
      <dgm:prSet presAssocID="{EA8B1CD3-0CA8-4955-9E2C-FF2DB1A2A3A2}" presName="spH" presStyleCnt="0"/>
      <dgm:spPr/>
    </dgm:pt>
    <dgm:pt modelId="{B4DB1205-CD86-4B88-9736-653DC2121195}" type="pres">
      <dgm:prSet presAssocID="{EA8B1CD3-0CA8-4955-9E2C-FF2DB1A2A3A2}" presName="desTx" presStyleLbl="node1" presStyleIdx="2" presStyleCnt="3">
        <dgm:presLayoutVars>
          <dgm:bulletEnabled val="1"/>
        </dgm:presLayoutVars>
      </dgm:prSet>
      <dgm:spPr/>
    </dgm:pt>
  </dgm:ptLst>
  <dgm:cxnLst>
    <dgm:cxn modelId="{5092CB01-7C3C-494B-AFDF-586D6C7FC9B1}" srcId="{FC5C0C42-BE9C-416B-9314-3E3A6BFAC149}" destId="{A319FE84-D594-4106-B7F7-671DF7E4F388}" srcOrd="0" destOrd="0" parTransId="{59EFE5F7-06F2-4FD3-B025-4FD1F322C519}" sibTransId="{4A3147E2-F19A-4A6B-9E2E-E82B9FF54D2B}"/>
    <dgm:cxn modelId="{5C9C5604-DB7D-467A-BD7D-58DB165B05A6}" type="presOf" srcId="{7B9C8253-7E49-44DB-8355-89537C7EDDBD}" destId="{56C5F5A4-589F-433A-91F0-BED3D3EF62E9}" srcOrd="0" destOrd="0" presId="urn:diagrams.loki3.com/BracketList"/>
    <dgm:cxn modelId="{8C88B321-B455-4CF6-B37A-B4045A83CF74}" type="presOf" srcId="{FC5C0C42-BE9C-416B-9314-3E3A6BFAC149}" destId="{42885F65-5F68-4B87-8A35-8155B9D65ADE}" srcOrd="0" destOrd="0" presId="urn:diagrams.loki3.com/BracketList"/>
    <dgm:cxn modelId="{CF966D26-FCBC-407C-9EBC-F47F521E9073}" type="presOf" srcId="{ED6392E3-827B-4CB4-A76C-B890B3DBDCCB}" destId="{B4DB1205-CD86-4B88-9736-653DC2121195}" srcOrd="0" destOrd="0" presId="urn:diagrams.loki3.com/BracketList"/>
    <dgm:cxn modelId="{93BDF132-B705-4042-9F1C-793FCB27227A}" srcId="{A319FE84-D594-4106-B7F7-671DF7E4F388}" destId="{8DE38A90-3049-41FA-BEBB-06B902632FE2}" srcOrd="0" destOrd="0" parTransId="{B61F547D-532C-482B-B8A7-97A2DD9DD84E}" sibTransId="{64A8A61C-7091-4A48-ACB5-D746204DB524}"/>
    <dgm:cxn modelId="{44728642-9F75-476A-B892-2941FE166A80}" type="presOf" srcId="{8DE38A90-3049-41FA-BEBB-06B902632FE2}" destId="{CED78425-D125-4797-8495-ACB713F23951}" srcOrd="0" destOrd="0" presId="urn:diagrams.loki3.com/BracketList"/>
    <dgm:cxn modelId="{C9ABDF53-0995-4B57-8A54-89F305B15411}" srcId="{FC5C0C42-BE9C-416B-9314-3E3A6BFAC149}" destId="{EA8B1CD3-0CA8-4955-9E2C-FF2DB1A2A3A2}" srcOrd="2" destOrd="0" parTransId="{4AD76D28-5E40-4167-8792-3A021E90303C}" sibTransId="{394038E6-1492-4A0D-98F4-D3CE2C68B5A4}"/>
    <dgm:cxn modelId="{35D75C82-923A-4B7A-8973-09098931736A}" type="presOf" srcId="{5EE4BC0F-FB44-4243-9D00-C040F73BFDBD}" destId="{56C5F5A4-589F-433A-91F0-BED3D3EF62E9}" srcOrd="0" destOrd="1" presId="urn:diagrams.loki3.com/BracketList"/>
    <dgm:cxn modelId="{0DD1DB83-2B9E-4050-9F8C-6650843C0105}" srcId="{EA8B1CD3-0CA8-4955-9E2C-FF2DB1A2A3A2}" destId="{11C78EE8-6B34-47E7-8947-3EE3CA7BEA5F}" srcOrd="1" destOrd="0" parTransId="{4684D40B-4AB4-463F-B087-FCFB6B6CF8C2}" sibTransId="{421F4711-1885-482E-924A-72D402F869E6}"/>
    <dgm:cxn modelId="{A9959988-B934-4970-9860-36E6D5ECEFCC}" srcId="{DC0C3413-3BFC-45A6-AE44-DE2BB610601D}" destId="{7B9C8253-7E49-44DB-8355-89537C7EDDBD}" srcOrd="0" destOrd="0" parTransId="{8FDA6944-6F5B-4E55-858A-5511723982EF}" sibTransId="{9B02D271-6043-405B-A035-E7E859C44729}"/>
    <dgm:cxn modelId="{C37ED090-16B2-477A-A747-7F8AC0994760}" type="presOf" srcId="{11C78EE8-6B34-47E7-8947-3EE3CA7BEA5F}" destId="{B4DB1205-CD86-4B88-9736-653DC2121195}" srcOrd="0" destOrd="1" presId="urn:diagrams.loki3.com/BracketList"/>
    <dgm:cxn modelId="{034EE393-432A-4824-B4AB-2E0F4F7E2BD0}" srcId="{DC0C3413-3BFC-45A6-AE44-DE2BB610601D}" destId="{5EE4BC0F-FB44-4243-9D00-C040F73BFDBD}" srcOrd="1" destOrd="0" parTransId="{42CBC99A-E5C8-4A45-9955-0F8F86A34F1F}" sibTransId="{D30456E6-D5F2-4D64-B0B2-E82804EDC51F}"/>
    <dgm:cxn modelId="{B86D6ECA-08BC-4780-86E2-77D770C18BA7}" type="presOf" srcId="{EA8B1CD3-0CA8-4955-9E2C-FF2DB1A2A3A2}" destId="{1164EB3F-4006-42D4-A35E-B013C4A67832}" srcOrd="0" destOrd="0" presId="urn:diagrams.loki3.com/BracketList"/>
    <dgm:cxn modelId="{05B9CFF2-F771-4922-8AFC-A85A4B894CCB}" type="presOf" srcId="{A319FE84-D594-4106-B7F7-671DF7E4F388}" destId="{A054B50B-7171-4524-8660-7496C43BE0DD}" srcOrd="0" destOrd="0" presId="urn:diagrams.loki3.com/BracketList"/>
    <dgm:cxn modelId="{8A686EF3-63CB-4B2A-901B-956634F9117C}" type="presOf" srcId="{DC0C3413-3BFC-45A6-AE44-DE2BB610601D}" destId="{9160C2B7-6C1C-486C-B6B1-146A110872B3}" srcOrd="0" destOrd="0" presId="urn:diagrams.loki3.com/BracketList"/>
    <dgm:cxn modelId="{DA2ACDF3-C38E-4C99-8FFD-ACB6467570B2}" srcId="{EA8B1CD3-0CA8-4955-9E2C-FF2DB1A2A3A2}" destId="{ED6392E3-827B-4CB4-A76C-B890B3DBDCCB}" srcOrd="0" destOrd="0" parTransId="{3B135C85-385C-4F79-8C1E-4D8E22EB2C00}" sibTransId="{91A0BBF0-2CBE-438C-A65C-C763028B3067}"/>
    <dgm:cxn modelId="{D3FF4CFF-C94C-4405-8321-F0CE33244028}" srcId="{FC5C0C42-BE9C-416B-9314-3E3A6BFAC149}" destId="{DC0C3413-3BFC-45A6-AE44-DE2BB610601D}" srcOrd="1" destOrd="0" parTransId="{9C14EBBA-9580-423D-8467-C0516EE62296}" sibTransId="{99D227CE-623A-4611-B827-A99269337F65}"/>
    <dgm:cxn modelId="{F89D26FF-6D1B-4FBB-BDAE-938C5008A790}" type="presParOf" srcId="{42885F65-5F68-4B87-8A35-8155B9D65ADE}" destId="{B934AD1C-A755-4585-BDE8-74CD01455D80}" srcOrd="0" destOrd="0" presId="urn:diagrams.loki3.com/BracketList"/>
    <dgm:cxn modelId="{25F23D4A-206F-4F3D-A616-18F0E34DF4D0}" type="presParOf" srcId="{B934AD1C-A755-4585-BDE8-74CD01455D80}" destId="{A054B50B-7171-4524-8660-7496C43BE0DD}" srcOrd="0" destOrd="0" presId="urn:diagrams.loki3.com/BracketList"/>
    <dgm:cxn modelId="{64522550-8A80-4F09-BE3F-39FABD607863}" type="presParOf" srcId="{B934AD1C-A755-4585-BDE8-74CD01455D80}" destId="{E1296FB1-E77D-4E4D-AA2A-D1BDE7D7329E}" srcOrd="1" destOrd="0" presId="urn:diagrams.loki3.com/BracketList"/>
    <dgm:cxn modelId="{21C25A94-E85A-4858-B5EE-C4D27FFAC68E}" type="presParOf" srcId="{B934AD1C-A755-4585-BDE8-74CD01455D80}" destId="{D2ABF5D0-A3E4-4C12-BA66-4D6A20A3A8EF}" srcOrd="2" destOrd="0" presId="urn:diagrams.loki3.com/BracketList"/>
    <dgm:cxn modelId="{DBCF91EF-B5CC-46B4-B4FF-8DBC8BC10586}" type="presParOf" srcId="{B934AD1C-A755-4585-BDE8-74CD01455D80}" destId="{CED78425-D125-4797-8495-ACB713F23951}" srcOrd="3" destOrd="0" presId="urn:diagrams.loki3.com/BracketList"/>
    <dgm:cxn modelId="{F67ADA1C-2F9D-4652-927A-CE921C6F2D4B}" type="presParOf" srcId="{42885F65-5F68-4B87-8A35-8155B9D65ADE}" destId="{2E6D6850-1114-45B8-B29A-C5A200370005}" srcOrd="1" destOrd="0" presId="urn:diagrams.loki3.com/BracketList"/>
    <dgm:cxn modelId="{4ADD1C41-A9DF-4E3F-93C7-C53E7DB3F011}" type="presParOf" srcId="{42885F65-5F68-4B87-8A35-8155B9D65ADE}" destId="{524FEC1A-E46A-43FF-B44A-D6D423932B70}" srcOrd="2" destOrd="0" presId="urn:diagrams.loki3.com/BracketList"/>
    <dgm:cxn modelId="{3E443B9A-F02D-4174-BE3C-B56FED885095}" type="presParOf" srcId="{524FEC1A-E46A-43FF-B44A-D6D423932B70}" destId="{9160C2B7-6C1C-486C-B6B1-146A110872B3}" srcOrd="0" destOrd="0" presId="urn:diagrams.loki3.com/BracketList"/>
    <dgm:cxn modelId="{01E20E3D-1603-4C42-A803-F5AA04EAAC98}" type="presParOf" srcId="{524FEC1A-E46A-43FF-B44A-D6D423932B70}" destId="{713AB005-68EF-465C-AD8B-6EE3B5F191DF}" srcOrd="1" destOrd="0" presId="urn:diagrams.loki3.com/BracketList"/>
    <dgm:cxn modelId="{A050F1EE-7F97-4D35-AF99-69F792BC9381}" type="presParOf" srcId="{524FEC1A-E46A-43FF-B44A-D6D423932B70}" destId="{5557DD6A-13FE-439E-92B7-6DB6F6EE8D76}" srcOrd="2" destOrd="0" presId="urn:diagrams.loki3.com/BracketList"/>
    <dgm:cxn modelId="{5EF5A0BF-F4C0-496E-9005-29490AFF554F}" type="presParOf" srcId="{524FEC1A-E46A-43FF-B44A-D6D423932B70}" destId="{56C5F5A4-589F-433A-91F0-BED3D3EF62E9}" srcOrd="3" destOrd="0" presId="urn:diagrams.loki3.com/BracketList"/>
    <dgm:cxn modelId="{5A49145E-4CDF-4FB9-8572-D54301AD65AE}" type="presParOf" srcId="{42885F65-5F68-4B87-8A35-8155B9D65ADE}" destId="{4639C524-340A-4D13-A329-95139C288094}" srcOrd="3" destOrd="0" presId="urn:diagrams.loki3.com/BracketList"/>
    <dgm:cxn modelId="{FC053ED9-EC7F-48A9-8396-54783BCA63D8}" type="presParOf" srcId="{42885F65-5F68-4B87-8A35-8155B9D65ADE}" destId="{80461A55-D046-4DEE-89EB-AB5B2EB7C6C0}" srcOrd="4" destOrd="0" presId="urn:diagrams.loki3.com/BracketList"/>
    <dgm:cxn modelId="{9D3CCC26-6457-4693-9530-831DBFAD3E9A}" type="presParOf" srcId="{80461A55-D046-4DEE-89EB-AB5B2EB7C6C0}" destId="{1164EB3F-4006-42D4-A35E-B013C4A67832}" srcOrd="0" destOrd="0" presId="urn:diagrams.loki3.com/BracketList"/>
    <dgm:cxn modelId="{0C3B2063-81D4-4249-B24B-8FDFA32D1022}" type="presParOf" srcId="{80461A55-D046-4DEE-89EB-AB5B2EB7C6C0}" destId="{D2E37587-6991-4A12-998C-3FAB8F795268}" srcOrd="1" destOrd="0" presId="urn:diagrams.loki3.com/BracketList"/>
    <dgm:cxn modelId="{489DF17C-DB6E-4AEE-8EC7-33B526C25276}" type="presParOf" srcId="{80461A55-D046-4DEE-89EB-AB5B2EB7C6C0}" destId="{CA1C0D98-15A6-4DA0-9792-85D69E04DC16}" srcOrd="2" destOrd="0" presId="urn:diagrams.loki3.com/BracketList"/>
    <dgm:cxn modelId="{3EED428D-41FC-49D1-ACBD-AFC102896918}" type="presParOf" srcId="{80461A55-D046-4DEE-89EB-AB5B2EB7C6C0}" destId="{B4DB1205-CD86-4B88-9736-653DC2121195}"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4B50B-7171-4524-8660-7496C43BE0DD}">
      <dsp:nvSpPr>
        <dsp:cNvPr id="0" name=""/>
        <dsp:cNvSpPr/>
      </dsp:nvSpPr>
      <dsp:spPr>
        <a:xfrm>
          <a:off x="2894" y="568977"/>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Container Engine</a:t>
          </a:r>
        </a:p>
      </dsp:txBody>
      <dsp:txXfrm>
        <a:off x="2894" y="568977"/>
        <a:ext cx="1480374" cy="735075"/>
      </dsp:txXfrm>
    </dsp:sp>
    <dsp:sp modelId="{E1296FB1-E77D-4E4D-AA2A-D1BDE7D7329E}">
      <dsp:nvSpPr>
        <dsp:cNvPr id="0" name=""/>
        <dsp:cNvSpPr/>
      </dsp:nvSpPr>
      <dsp:spPr>
        <a:xfrm>
          <a:off x="1483268" y="385208"/>
          <a:ext cx="296074" cy="110261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D78425-D125-4797-8495-ACB713F23951}">
      <dsp:nvSpPr>
        <dsp:cNvPr id="0" name=""/>
        <dsp:cNvSpPr/>
      </dsp:nvSpPr>
      <dsp:spPr>
        <a:xfrm>
          <a:off x="1897773" y="385208"/>
          <a:ext cx="4026617" cy="11026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Engine and Orchestration are different jobs, not always different products</a:t>
          </a:r>
        </a:p>
      </dsp:txBody>
      <dsp:txXfrm>
        <a:off x="1897773" y="385208"/>
        <a:ext cx="4026617" cy="1102612"/>
      </dsp:txXfrm>
    </dsp:sp>
    <dsp:sp modelId="{9160C2B7-6C1C-486C-B6B1-146A110872B3}">
      <dsp:nvSpPr>
        <dsp:cNvPr id="0" name=""/>
        <dsp:cNvSpPr/>
      </dsp:nvSpPr>
      <dsp:spPr>
        <a:xfrm>
          <a:off x="2894" y="1727818"/>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Copy on Write</a:t>
          </a:r>
        </a:p>
      </dsp:txBody>
      <dsp:txXfrm>
        <a:off x="2894" y="1727818"/>
        <a:ext cx="1480374" cy="735075"/>
      </dsp:txXfrm>
    </dsp:sp>
    <dsp:sp modelId="{713AB005-68EF-465C-AD8B-6EE3B5F191DF}">
      <dsp:nvSpPr>
        <dsp:cNvPr id="0" name=""/>
        <dsp:cNvSpPr/>
      </dsp:nvSpPr>
      <dsp:spPr>
        <a:xfrm>
          <a:off x="1483268" y="1567020"/>
          <a:ext cx="296074" cy="105667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C5F5A4-589F-433A-91F0-BED3D3EF62E9}">
      <dsp:nvSpPr>
        <dsp:cNvPr id="0" name=""/>
        <dsp:cNvSpPr/>
      </dsp:nvSpPr>
      <dsp:spPr>
        <a:xfrm>
          <a:off x="1897773" y="1567020"/>
          <a:ext cx="4026617" cy="1056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Any layer that is  SAVED or Downloaded is locked</a:t>
          </a:r>
        </a:p>
        <a:p>
          <a:pPr marL="228600" lvl="1" indent="-228600" algn="l" defTabSz="889000">
            <a:lnSpc>
              <a:spcPct val="90000"/>
            </a:lnSpc>
            <a:spcBef>
              <a:spcPct val="0"/>
            </a:spcBef>
            <a:spcAft>
              <a:spcPct val="15000"/>
            </a:spcAft>
            <a:buChar char="•"/>
          </a:pPr>
          <a:r>
            <a:rPr lang="en-US" sz="2000" kern="1200" dirty="0"/>
            <a:t>New Blank is created to allow write</a:t>
          </a:r>
        </a:p>
      </dsp:txBody>
      <dsp:txXfrm>
        <a:off x="1897773" y="1567020"/>
        <a:ext cx="4026617" cy="1056670"/>
      </dsp:txXfrm>
    </dsp:sp>
    <dsp:sp modelId="{1164EB3F-4006-42D4-A35E-B013C4A67832}">
      <dsp:nvSpPr>
        <dsp:cNvPr id="0" name=""/>
        <dsp:cNvSpPr/>
      </dsp:nvSpPr>
      <dsp:spPr>
        <a:xfrm>
          <a:off x="2894" y="3231226"/>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Any workload</a:t>
          </a:r>
        </a:p>
      </dsp:txBody>
      <dsp:txXfrm>
        <a:off x="2894" y="3231226"/>
        <a:ext cx="1480374" cy="735075"/>
      </dsp:txXfrm>
    </dsp:sp>
    <dsp:sp modelId="{D2E37587-6991-4A12-998C-3FAB8F795268}">
      <dsp:nvSpPr>
        <dsp:cNvPr id="0" name=""/>
        <dsp:cNvSpPr/>
      </dsp:nvSpPr>
      <dsp:spPr>
        <a:xfrm>
          <a:off x="1483268" y="2702891"/>
          <a:ext cx="296074" cy="179174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B1205-CD86-4B88-9736-653DC2121195}">
      <dsp:nvSpPr>
        <dsp:cNvPr id="0" name=""/>
        <dsp:cNvSpPr/>
      </dsp:nvSpPr>
      <dsp:spPr>
        <a:xfrm>
          <a:off x="1897773" y="2702891"/>
          <a:ext cx="4026617" cy="17917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Any workload can be set as a BASE by saving</a:t>
          </a:r>
        </a:p>
        <a:p>
          <a:pPr marL="228600" lvl="1" indent="-228600" algn="l" defTabSz="977900">
            <a:lnSpc>
              <a:spcPct val="90000"/>
            </a:lnSpc>
            <a:spcBef>
              <a:spcPct val="0"/>
            </a:spcBef>
            <a:spcAft>
              <a:spcPct val="15000"/>
            </a:spcAft>
            <a:buChar char="•"/>
          </a:pPr>
          <a:r>
            <a:rPr lang="en-US" sz="2200" kern="1200" dirty="0"/>
            <a:t>It can then be used as a base, All required pieces below it will automatically be deployed</a:t>
          </a:r>
        </a:p>
      </dsp:txBody>
      <dsp:txXfrm>
        <a:off x="1897773" y="2702891"/>
        <a:ext cx="4026617" cy="1791745"/>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D26D1-8A32-4661-987C-BB7DFD4D4B9A}" type="datetimeFigureOut">
              <a:rPr lang="en-US" smtClean="0"/>
              <a:t>10/14/2017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21525-FA02-4EFB-9D77-E9C6E69B6435}" type="slidenum">
              <a:rPr lang="en-US" smtClean="0"/>
              <a:t>‹#›</a:t>
            </a:fld>
            <a:endParaRPr lang="en-US"/>
          </a:p>
        </p:txBody>
      </p:sp>
    </p:spTree>
    <p:extLst>
      <p:ext uri="{BB962C8B-B14F-4D97-AF65-F5344CB8AC3E}">
        <p14:creationId xmlns:p14="http://schemas.microsoft.com/office/powerpoint/2010/main" val="2838638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DevOps Journey at Overdrive - Experiences, Tips &amp; Checklists From the Field DevOps</a:t>
            </a:r>
          </a:p>
          <a:p>
            <a:r>
              <a:rPr lang="en-US" sz="1200" kern="1200" dirty="0">
                <a:solidFill>
                  <a:schemeClr val="tx1"/>
                </a:solidFill>
                <a:effectLst/>
                <a:latin typeface="+mn-lt"/>
                <a:ea typeface="+mn-ea"/>
                <a:cs typeface="+mn-cs"/>
              </a:rPr>
              <a:t>200</a:t>
            </a:r>
          </a:p>
          <a:p>
            <a:r>
              <a:rPr lang="en-US" sz="1200" kern="1200" dirty="0">
                <a:solidFill>
                  <a:schemeClr val="tx1"/>
                </a:solidFill>
                <a:effectLst/>
                <a:latin typeface="+mn-lt"/>
                <a:ea typeface="+mn-ea"/>
                <a:cs typeface="+mn-cs"/>
              </a:rPr>
              <a:t>Learn how to put your DevOps journey into Overdrive. If you are not seeing amazing results every few weeks, you may not know how to get things moving at hyper-speed. ITProGuru will share tips, tricks, checklists, &amp; examples to help make your journey fun, exciting and results driven FAST!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There are many secrets to showing quick results. Results, where the true value of DevOps can be realized in just a few weeks. If you have not started the Journey, this is the place to start. If you already started but feel you should be able to get results faster, it is too hard, takes too long, or there is too much bureaucracy, this session will help. It will show how to kick your journey into high gear. Overdrive, is where you want to be, where you are executing at top speed with lower amounts of energy being consumed. Learn how to cruise with DevOps at this session.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session is driven by key components including:</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Starting with the right discussions to have and with the right people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How to get the right people in the room - and consequences if you do not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Scheduling, preliminary discovery discussions, VSM and project hacking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Driving fun, passion and excitement fast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Results &amp; Reporting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Repeat &amp; Replicate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All lessons will be leveraging field experience from Chief Technology Strategist Dan Stolts as he shares how he helped many customers begin or improve their Journey. Some of these experiences include very large companies that have been on their Journey for over a year with little to show for it. This will be a fast paced session where you will learn how to make DevOps fun, engaging and results driven. If you are serious about results, you will get some homework, checklists and presentation materials so you can make it all real for you! Don't miss this session as it could change your world.</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will not have time to go deep into the VSM, which is critically important to fast success so look for Dan's other session on Value Stream Mapping.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994216-F9EE-4578-8C57-39E3A4EBAE3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6211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fld id="{716ADE6C-1B6B-435D-8521-5097B11251C3}" type="slidenum">
              <a:rPr lang="en-AU" smtClean="0"/>
              <a:t>10</a:t>
            </a:fld>
            <a:endParaRPr lang="en-AU"/>
          </a:p>
        </p:txBody>
      </p:sp>
    </p:spTree>
    <p:extLst>
      <p:ext uri="{BB962C8B-B14F-4D97-AF65-F5344CB8AC3E}">
        <p14:creationId xmlns:p14="http://schemas.microsoft.com/office/powerpoint/2010/main" val="933451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11</a:t>
            </a:fld>
            <a:endParaRPr lang="en-US"/>
          </a:p>
        </p:txBody>
      </p:sp>
    </p:spTree>
    <p:extLst>
      <p:ext uri="{BB962C8B-B14F-4D97-AF65-F5344CB8AC3E}">
        <p14:creationId xmlns:p14="http://schemas.microsoft.com/office/powerpoint/2010/main" val="2039926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12</a:t>
            </a:fld>
            <a:endParaRPr lang="en-US"/>
          </a:p>
        </p:txBody>
      </p:sp>
    </p:spTree>
    <p:extLst>
      <p:ext uri="{BB962C8B-B14F-4D97-AF65-F5344CB8AC3E}">
        <p14:creationId xmlns:p14="http://schemas.microsoft.com/office/powerpoint/2010/main" val="286247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13</a:t>
            </a:fld>
            <a:endParaRPr lang="en-US"/>
          </a:p>
        </p:txBody>
      </p:sp>
    </p:spTree>
    <p:extLst>
      <p:ext uri="{BB962C8B-B14F-4D97-AF65-F5344CB8AC3E}">
        <p14:creationId xmlns:p14="http://schemas.microsoft.com/office/powerpoint/2010/main" val="2429405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10/14/2017 4:18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4664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10/14/2017 4:28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026994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10/14/2017 4:28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85814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10/14/2017 4:28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0458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coming soon – please </a:t>
            </a:r>
            <a:r>
              <a:rPr lang="en-US" b="0"/>
              <a:t>check </a:t>
            </a:r>
            <a:r>
              <a:rPr lang="en-US" sz="1200" b="0" kern="1200">
                <a:solidFill>
                  <a:schemeClr val="tx1"/>
                </a:solidFill>
                <a:latin typeface="+mn-lt"/>
                <a:ea typeface="+mn-ea"/>
                <a:cs typeface="+mn-cs"/>
              </a:rPr>
              <a:t>back on </a:t>
            </a:r>
            <a:r>
              <a:rPr kumimoji="0" lang="en-US" sz="1200" b="0" i="0" u="none" strike="noStrike" kern="0" cap="none" spc="0" normalizeH="0" baseline="0" noProof="0">
                <a:ln>
                  <a:noFill/>
                </a:ln>
                <a:solidFill>
                  <a:srgbClr val="00B0F0"/>
                </a:solidFill>
                <a:effectLst/>
                <a:uLnTx/>
                <a:uFillTx/>
                <a:hlinkClick r:id="rId3"/>
              </a:rPr>
              <a:t>http://aka.ms/opensource</a:t>
            </a:r>
            <a:r>
              <a:rPr kumimoji="0" lang="en-US" sz="1200" b="0" i="0" u="none" strike="noStrike" kern="0" cap="none" spc="0" normalizeH="0" baseline="0" noProof="0">
                <a:ln>
                  <a:noFill/>
                </a:ln>
                <a:solidFill>
                  <a:srgbClr val="00B0F0"/>
                </a:solidFill>
                <a:effectLst/>
                <a:uLnTx/>
                <a:uFillTx/>
              </a:rPr>
              <a:t> </a:t>
            </a:r>
            <a:r>
              <a:rPr lang="en-US" sz="1200" b="0" kern="1200" noProof="0">
                <a:solidFill>
                  <a:schemeClr val="tx1"/>
                </a:solidFill>
                <a:latin typeface="+mn-lt"/>
                <a:ea typeface="+mn-ea"/>
                <a:cs typeface="+mn-cs"/>
              </a:rPr>
              <a:t>for </a:t>
            </a:r>
            <a:r>
              <a:rPr lang="en-US" sz="1200" kern="1200" noProof="0">
                <a:solidFill>
                  <a:schemeClr val="tx1"/>
                </a:solidFill>
                <a:latin typeface="+mn-lt"/>
                <a:ea typeface="+mn-ea"/>
                <a:cs typeface="+mn-cs"/>
              </a:rPr>
              <a:t>latest version</a:t>
            </a: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2458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19</a:t>
            </a:fld>
            <a:endParaRPr lang="en-US"/>
          </a:p>
        </p:txBody>
      </p:sp>
    </p:spTree>
    <p:extLst>
      <p:ext uri="{BB962C8B-B14F-4D97-AF65-F5344CB8AC3E}">
        <p14:creationId xmlns:p14="http://schemas.microsoft.com/office/powerpoint/2010/main" val="20516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21525-FA02-4EFB-9D77-E9C6E69B6435}" type="slidenum">
              <a:rPr lang="en-US" smtClean="0"/>
              <a:t>2</a:t>
            </a:fld>
            <a:endParaRPr lang="en-US"/>
          </a:p>
        </p:txBody>
      </p:sp>
    </p:spTree>
    <p:extLst>
      <p:ext uri="{BB962C8B-B14F-4D97-AF65-F5344CB8AC3E}">
        <p14:creationId xmlns:p14="http://schemas.microsoft.com/office/powerpoint/2010/main" val="2848204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1"/>
          </p:nvPr>
        </p:nvSpPr>
        <p:spPr/>
        <p:txBody>
          <a:bodyPr/>
          <a:lstStyle/>
          <a:p>
            <a:fld id="{38EEC551-8CDA-4EB6-89BB-2A86C9F091C8}" type="datetime8">
              <a:rPr lang="en-US" smtClean="0"/>
              <a:t>10/14/2017 4:04 PM</a:t>
            </a:fld>
            <a:endParaRPr lang="en-US" dirty="0"/>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88452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21</a:t>
            </a:fld>
            <a:endParaRPr lang="en-US"/>
          </a:p>
        </p:txBody>
      </p:sp>
    </p:spTree>
    <p:extLst>
      <p:ext uri="{BB962C8B-B14F-4D97-AF65-F5344CB8AC3E}">
        <p14:creationId xmlns:p14="http://schemas.microsoft.com/office/powerpoint/2010/main" val="41338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22</a:t>
            </a:fld>
            <a:endParaRPr lang="en-US"/>
          </a:p>
        </p:txBody>
      </p:sp>
    </p:spTree>
    <p:extLst>
      <p:ext uri="{BB962C8B-B14F-4D97-AF65-F5344CB8AC3E}">
        <p14:creationId xmlns:p14="http://schemas.microsoft.com/office/powerpoint/2010/main" val="1709971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23</a:t>
            </a:fld>
            <a:endParaRPr lang="en-US"/>
          </a:p>
        </p:txBody>
      </p:sp>
    </p:spTree>
    <p:extLst>
      <p:ext uri="{BB962C8B-B14F-4D97-AF65-F5344CB8AC3E}">
        <p14:creationId xmlns:p14="http://schemas.microsoft.com/office/powerpoint/2010/main" val="92900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24</a:t>
            </a:fld>
            <a:endParaRPr lang="en-AU"/>
          </a:p>
        </p:txBody>
      </p:sp>
    </p:spTree>
    <p:extLst>
      <p:ext uri="{BB962C8B-B14F-4D97-AF65-F5344CB8AC3E}">
        <p14:creationId xmlns:p14="http://schemas.microsoft.com/office/powerpoint/2010/main" val="4292253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25</a:t>
            </a:fld>
            <a:endParaRPr lang="en-US"/>
          </a:p>
        </p:txBody>
      </p:sp>
    </p:spTree>
    <p:extLst>
      <p:ext uri="{BB962C8B-B14F-4D97-AF65-F5344CB8AC3E}">
        <p14:creationId xmlns:p14="http://schemas.microsoft.com/office/powerpoint/2010/main" val="1678767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26</a:t>
            </a:fld>
            <a:endParaRPr lang="en-US"/>
          </a:p>
        </p:txBody>
      </p:sp>
    </p:spTree>
    <p:extLst>
      <p:ext uri="{BB962C8B-B14F-4D97-AF65-F5344CB8AC3E}">
        <p14:creationId xmlns:p14="http://schemas.microsoft.com/office/powerpoint/2010/main" val="187021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27</a:t>
            </a:fld>
            <a:endParaRPr lang="en-US"/>
          </a:p>
        </p:txBody>
      </p:sp>
    </p:spTree>
    <p:extLst>
      <p:ext uri="{BB962C8B-B14F-4D97-AF65-F5344CB8AC3E}">
        <p14:creationId xmlns:p14="http://schemas.microsoft.com/office/powerpoint/2010/main" val="286534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28</a:t>
            </a:fld>
            <a:endParaRPr lang="en-US"/>
          </a:p>
        </p:txBody>
      </p:sp>
    </p:spTree>
    <p:extLst>
      <p:ext uri="{BB962C8B-B14F-4D97-AF65-F5344CB8AC3E}">
        <p14:creationId xmlns:p14="http://schemas.microsoft.com/office/powerpoint/2010/main" val="1357598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29</a:t>
            </a:fld>
            <a:endParaRPr lang="en-US"/>
          </a:p>
        </p:txBody>
      </p:sp>
    </p:spTree>
    <p:extLst>
      <p:ext uri="{BB962C8B-B14F-4D97-AF65-F5344CB8AC3E}">
        <p14:creationId xmlns:p14="http://schemas.microsoft.com/office/powerpoint/2010/main" val="209914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3</a:t>
            </a:fld>
            <a:endParaRPr lang="en-AU"/>
          </a:p>
        </p:txBody>
      </p:sp>
    </p:spTree>
    <p:extLst>
      <p:ext uri="{BB962C8B-B14F-4D97-AF65-F5344CB8AC3E}">
        <p14:creationId xmlns:p14="http://schemas.microsoft.com/office/powerpoint/2010/main" val="34166716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30</a:t>
            </a:fld>
            <a:endParaRPr lang="en-US"/>
          </a:p>
        </p:txBody>
      </p:sp>
    </p:spTree>
    <p:extLst>
      <p:ext uri="{BB962C8B-B14F-4D97-AF65-F5344CB8AC3E}">
        <p14:creationId xmlns:p14="http://schemas.microsoft.com/office/powerpoint/2010/main" val="779133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8C09F8-A9C2-4A8C-99B4-C5B464AAEF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857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D90747-1CAC-4896-8C0B-648DE30F011D}" type="slidenum">
              <a:rPr lang="en-US" smtClean="0"/>
              <a:t>32</a:t>
            </a:fld>
            <a:endParaRPr lang="en-US"/>
          </a:p>
        </p:txBody>
      </p:sp>
    </p:spTree>
    <p:extLst>
      <p:ext uri="{BB962C8B-B14F-4D97-AF65-F5344CB8AC3E}">
        <p14:creationId xmlns:p14="http://schemas.microsoft.com/office/powerpoint/2010/main" val="2607490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10/14/2017 4:04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068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34</a:t>
            </a:fld>
            <a:endParaRPr lang="en-US"/>
          </a:p>
        </p:txBody>
      </p:sp>
    </p:spTree>
    <p:extLst>
      <p:ext uri="{BB962C8B-B14F-4D97-AF65-F5344CB8AC3E}">
        <p14:creationId xmlns:p14="http://schemas.microsoft.com/office/powerpoint/2010/main" val="1029403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35</a:t>
            </a:fld>
            <a:endParaRPr lang="en-US"/>
          </a:p>
        </p:txBody>
      </p:sp>
    </p:spTree>
    <p:extLst>
      <p:ext uri="{BB962C8B-B14F-4D97-AF65-F5344CB8AC3E}">
        <p14:creationId xmlns:p14="http://schemas.microsoft.com/office/powerpoint/2010/main" val="17203547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36</a:t>
            </a:fld>
            <a:endParaRPr lang="en-US"/>
          </a:p>
        </p:txBody>
      </p:sp>
    </p:spTree>
    <p:extLst>
      <p:ext uri="{BB962C8B-B14F-4D97-AF65-F5344CB8AC3E}">
        <p14:creationId xmlns:p14="http://schemas.microsoft.com/office/powerpoint/2010/main" val="1486970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4</a:t>
            </a:fld>
            <a:endParaRPr lang="en-US"/>
          </a:p>
        </p:txBody>
      </p:sp>
    </p:spTree>
    <p:extLst>
      <p:ext uri="{BB962C8B-B14F-4D97-AF65-F5344CB8AC3E}">
        <p14:creationId xmlns:p14="http://schemas.microsoft.com/office/powerpoint/2010/main" val="2249292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5</a:t>
            </a:fld>
            <a:endParaRPr lang="en-US"/>
          </a:p>
        </p:txBody>
      </p:sp>
    </p:spTree>
    <p:extLst>
      <p:ext uri="{BB962C8B-B14F-4D97-AF65-F5344CB8AC3E}">
        <p14:creationId xmlns:p14="http://schemas.microsoft.com/office/powerpoint/2010/main" val="2510600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10/14/2017 4:04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805730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7</a:t>
            </a:fld>
            <a:endParaRPr lang="en-US"/>
          </a:p>
        </p:txBody>
      </p:sp>
    </p:spTree>
    <p:extLst>
      <p:ext uri="{BB962C8B-B14F-4D97-AF65-F5344CB8AC3E}">
        <p14:creationId xmlns:p14="http://schemas.microsoft.com/office/powerpoint/2010/main" val="3541969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10/14/2017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090336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10/14/2017 4:04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9</a:t>
            </a:fld>
            <a:endParaRPr lang="en-US" altLang="en-US"/>
          </a:p>
        </p:txBody>
      </p:sp>
    </p:spTree>
    <p:extLst>
      <p:ext uri="{BB962C8B-B14F-4D97-AF65-F5344CB8AC3E}">
        <p14:creationId xmlns:p14="http://schemas.microsoft.com/office/powerpoint/2010/main" val="1111726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10/14/2017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315870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10/14/2017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727359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10/14/2017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0890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761715"/>
          </a:xfrm>
        </p:spPr>
        <p:txBody>
          <a:bodyPr/>
          <a:lstStyle/>
          <a:p>
            <a:r>
              <a:rPr lang="en-US"/>
              <a:t>Click to edit Master title style</a:t>
            </a:r>
          </a:p>
        </p:txBody>
      </p:sp>
    </p:spTree>
    <p:extLst>
      <p:ext uri="{BB962C8B-B14F-4D97-AF65-F5344CB8AC3E}">
        <p14:creationId xmlns:p14="http://schemas.microsoft.com/office/powerpoint/2010/main" val="55052130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55072821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6751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701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772333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34"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15518523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588735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27966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10/14/2017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3423537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653376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3936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2251F-258D-41F3-B42D-2FA394B10F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E3A00E-EE4C-4058-8B36-74CB31DE1E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C2A643-5ACF-41BB-8684-B132EBE87B7B}"/>
              </a:ext>
            </a:extLst>
          </p:cNvPr>
          <p:cNvSpPr>
            <a:spLocks noGrp="1"/>
          </p:cNvSpPr>
          <p:nvPr>
            <p:ph type="dt" sz="half" idx="10"/>
          </p:nvPr>
        </p:nvSpPr>
        <p:spPr/>
        <p:txBody>
          <a:bodyPr/>
          <a:lstStyle/>
          <a:p>
            <a:fld id="{3F47D8FC-DF48-4A38-A8E2-EF9A4BBDE53F}" type="datetimeFigureOut">
              <a:rPr lang="en-US" smtClean="0"/>
              <a:t>10/14/2017</a:t>
            </a:fld>
            <a:endParaRPr lang="en-US"/>
          </a:p>
        </p:txBody>
      </p:sp>
      <p:sp>
        <p:nvSpPr>
          <p:cNvPr id="5" name="Footer Placeholder 4">
            <a:extLst>
              <a:ext uri="{FF2B5EF4-FFF2-40B4-BE49-F238E27FC236}">
                <a16:creationId xmlns:a16="http://schemas.microsoft.com/office/drawing/2014/main" id="{161DAA19-964C-4BCE-8278-5EE5CE908A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BC7BEB-C776-4E75-8796-4662BDC20D63}"/>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18063808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BE8A4-CF74-48BA-BA64-171D59D7E9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902276-A913-46B3-A47C-5A4A267FA7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9646E-DB4E-43E5-84E7-4214B1D42796}"/>
              </a:ext>
            </a:extLst>
          </p:cNvPr>
          <p:cNvSpPr>
            <a:spLocks noGrp="1"/>
          </p:cNvSpPr>
          <p:nvPr>
            <p:ph type="dt" sz="half" idx="10"/>
          </p:nvPr>
        </p:nvSpPr>
        <p:spPr/>
        <p:txBody>
          <a:bodyPr/>
          <a:lstStyle/>
          <a:p>
            <a:fld id="{3F47D8FC-DF48-4A38-A8E2-EF9A4BBDE53F}" type="datetimeFigureOut">
              <a:rPr lang="en-US" smtClean="0"/>
              <a:t>10/14/2017</a:t>
            </a:fld>
            <a:endParaRPr lang="en-US"/>
          </a:p>
        </p:txBody>
      </p:sp>
      <p:sp>
        <p:nvSpPr>
          <p:cNvPr id="5" name="Footer Placeholder 4">
            <a:extLst>
              <a:ext uri="{FF2B5EF4-FFF2-40B4-BE49-F238E27FC236}">
                <a16:creationId xmlns:a16="http://schemas.microsoft.com/office/drawing/2014/main" id="{9643202D-BB40-491A-95DE-512F28A161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1805A9-0A7A-4E58-91E4-08D637105425}"/>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2522232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241DB-92BD-49C7-AB53-892AF4FEB1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9D39D3-1428-4A89-8456-98280BB578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13E7B05-1F98-4EF8-A6C4-296DFACEC665}"/>
              </a:ext>
            </a:extLst>
          </p:cNvPr>
          <p:cNvSpPr>
            <a:spLocks noGrp="1"/>
          </p:cNvSpPr>
          <p:nvPr>
            <p:ph type="dt" sz="half" idx="10"/>
          </p:nvPr>
        </p:nvSpPr>
        <p:spPr/>
        <p:txBody>
          <a:bodyPr/>
          <a:lstStyle/>
          <a:p>
            <a:fld id="{3F47D8FC-DF48-4A38-A8E2-EF9A4BBDE53F}" type="datetimeFigureOut">
              <a:rPr lang="en-US" smtClean="0"/>
              <a:t>10/14/2017</a:t>
            </a:fld>
            <a:endParaRPr lang="en-US"/>
          </a:p>
        </p:txBody>
      </p:sp>
      <p:sp>
        <p:nvSpPr>
          <p:cNvPr id="5" name="Footer Placeholder 4">
            <a:extLst>
              <a:ext uri="{FF2B5EF4-FFF2-40B4-BE49-F238E27FC236}">
                <a16:creationId xmlns:a16="http://schemas.microsoft.com/office/drawing/2014/main" id="{74ED09C3-3F7C-4D79-99D0-EA2FC968B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3FB9E8-3302-4A55-8213-9B9CF875274F}"/>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26230733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8163D-B04A-4DB0-AC99-2D5171F705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C24FE5-3E69-458F-90EE-FDEB5A61E3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A8ED43-5BD9-4D9B-87E2-738D272F028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3C8060-10C1-450F-BEB3-C87245CF8E3B}"/>
              </a:ext>
            </a:extLst>
          </p:cNvPr>
          <p:cNvSpPr>
            <a:spLocks noGrp="1"/>
          </p:cNvSpPr>
          <p:nvPr>
            <p:ph type="dt" sz="half" idx="10"/>
          </p:nvPr>
        </p:nvSpPr>
        <p:spPr/>
        <p:txBody>
          <a:bodyPr/>
          <a:lstStyle/>
          <a:p>
            <a:fld id="{3F47D8FC-DF48-4A38-A8E2-EF9A4BBDE53F}" type="datetimeFigureOut">
              <a:rPr lang="en-US" smtClean="0"/>
              <a:t>10/14/2017</a:t>
            </a:fld>
            <a:endParaRPr lang="en-US"/>
          </a:p>
        </p:txBody>
      </p:sp>
      <p:sp>
        <p:nvSpPr>
          <p:cNvPr id="6" name="Footer Placeholder 5">
            <a:extLst>
              <a:ext uri="{FF2B5EF4-FFF2-40B4-BE49-F238E27FC236}">
                <a16:creationId xmlns:a16="http://schemas.microsoft.com/office/drawing/2014/main" id="{C3E8F29E-E177-429A-B303-24FBA726AD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BCBEBA-BAB7-48BA-A735-4D128B2C955C}"/>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16847465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2B4E-0EFC-45CC-B060-0BEA2B542D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B33667-ECC7-4161-B2FA-699A9DB273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A51992B-8D8C-4D06-8FBC-8160E83AAB9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006E59-83A9-4579-8D32-EF8AE5D38B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ED2189A-A002-4B71-A592-AD5F2A78C25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B992A4-9309-482A-A1A7-7C8E75A4B957}"/>
              </a:ext>
            </a:extLst>
          </p:cNvPr>
          <p:cNvSpPr>
            <a:spLocks noGrp="1"/>
          </p:cNvSpPr>
          <p:nvPr>
            <p:ph type="dt" sz="half" idx="10"/>
          </p:nvPr>
        </p:nvSpPr>
        <p:spPr/>
        <p:txBody>
          <a:bodyPr/>
          <a:lstStyle/>
          <a:p>
            <a:fld id="{3F47D8FC-DF48-4A38-A8E2-EF9A4BBDE53F}" type="datetimeFigureOut">
              <a:rPr lang="en-US" smtClean="0"/>
              <a:t>10/14/2017</a:t>
            </a:fld>
            <a:endParaRPr lang="en-US"/>
          </a:p>
        </p:txBody>
      </p:sp>
      <p:sp>
        <p:nvSpPr>
          <p:cNvPr id="8" name="Footer Placeholder 7">
            <a:extLst>
              <a:ext uri="{FF2B5EF4-FFF2-40B4-BE49-F238E27FC236}">
                <a16:creationId xmlns:a16="http://schemas.microsoft.com/office/drawing/2014/main" id="{F8C862AD-258C-47AE-993E-9E0AE02AF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17C078-45EE-4EC1-998A-D639BF5469AF}"/>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19134443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E2E7C-3B5A-4427-8AF7-CFB7CD487D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FB377C-7EF0-4553-BA7E-AFE2882362D6}"/>
              </a:ext>
            </a:extLst>
          </p:cNvPr>
          <p:cNvSpPr>
            <a:spLocks noGrp="1"/>
          </p:cNvSpPr>
          <p:nvPr>
            <p:ph type="dt" sz="half" idx="10"/>
          </p:nvPr>
        </p:nvSpPr>
        <p:spPr/>
        <p:txBody>
          <a:bodyPr/>
          <a:lstStyle/>
          <a:p>
            <a:fld id="{3F47D8FC-DF48-4A38-A8E2-EF9A4BBDE53F}" type="datetimeFigureOut">
              <a:rPr lang="en-US" smtClean="0"/>
              <a:t>10/14/2017</a:t>
            </a:fld>
            <a:endParaRPr lang="en-US"/>
          </a:p>
        </p:txBody>
      </p:sp>
      <p:sp>
        <p:nvSpPr>
          <p:cNvPr id="4" name="Footer Placeholder 3">
            <a:extLst>
              <a:ext uri="{FF2B5EF4-FFF2-40B4-BE49-F238E27FC236}">
                <a16:creationId xmlns:a16="http://schemas.microsoft.com/office/drawing/2014/main" id="{068B4E89-9FEE-42C1-AEB0-C66A990857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E3BCAB-E6B3-43E4-AA16-CDCC6D09337D}"/>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9911986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969AAF-B605-4BC2-A8DB-2D3977A71CCB}"/>
              </a:ext>
            </a:extLst>
          </p:cNvPr>
          <p:cNvSpPr>
            <a:spLocks noGrp="1"/>
          </p:cNvSpPr>
          <p:nvPr>
            <p:ph type="dt" sz="half" idx="10"/>
          </p:nvPr>
        </p:nvSpPr>
        <p:spPr/>
        <p:txBody>
          <a:bodyPr/>
          <a:lstStyle/>
          <a:p>
            <a:fld id="{3F47D8FC-DF48-4A38-A8E2-EF9A4BBDE53F}" type="datetimeFigureOut">
              <a:rPr lang="en-US" smtClean="0"/>
              <a:t>10/14/2017</a:t>
            </a:fld>
            <a:endParaRPr lang="en-US"/>
          </a:p>
        </p:txBody>
      </p:sp>
      <p:sp>
        <p:nvSpPr>
          <p:cNvPr id="3" name="Footer Placeholder 2">
            <a:extLst>
              <a:ext uri="{FF2B5EF4-FFF2-40B4-BE49-F238E27FC236}">
                <a16:creationId xmlns:a16="http://schemas.microsoft.com/office/drawing/2014/main" id="{A0319C0B-198E-4639-A03E-417986A60C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E6989A-2548-4536-8C9E-09BB5332633E}"/>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5386738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36A6B-F422-423A-9B4B-7EB562848D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3BF48-2561-4318-ABD5-6D4028FD73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074F1D-2246-4410-87FD-254A3A9D8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A98A36-BCA5-44AD-9F02-059ACF0629B2}"/>
              </a:ext>
            </a:extLst>
          </p:cNvPr>
          <p:cNvSpPr>
            <a:spLocks noGrp="1"/>
          </p:cNvSpPr>
          <p:nvPr>
            <p:ph type="dt" sz="half" idx="10"/>
          </p:nvPr>
        </p:nvSpPr>
        <p:spPr/>
        <p:txBody>
          <a:bodyPr/>
          <a:lstStyle/>
          <a:p>
            <a:fld id="{3F47D8FC-DF48-4A38-A8E2-EF9A4BBDE53F}" type="datetimeFigureOut">
              <a:rPr lang="en-US" smtClean="0"/>
              <a:t>10/14/2017</a:t>
            </a:fld>
            <a:endParaRPr lang="en-US"/>
          </a:p>
        </p:txBody>
      </p:sp>
      <p:sp>
        <p:nvSpPr>
          <p:cNvPr id="6" name="Footer Placeholder 5">
            <a:extLst>
              <a:ext uri="{FF2B5EF4-FFF2-40B4-BE49-F238E27FC236}">
                <a16:creationId xmlns:a16="http://schemas.microsoft.com/office/drawing/2014/main" id="{D0D30475-B779-4FED-8509-D52F27350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2C242F-C8B6-4C5E-B376-B66DB67BA5BE}"/>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2561958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10/14/2017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5635373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60F0D-C3CB-4D9D-884E-BE401B0D3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BCA814-4229-4E2D-BCBB-9D8A845984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A2C30D-04C3-4D98-945A-C89C8EDE1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9EE8B4-0D8D-4C68-AA35-73F931D6201E}"/>
              </a:ext>
            </a:extLst>
          </p:cNvPr>
          <p:cNvSpPr>
            <a:spLocks noGrp="1"/>
          </p:cNvSpPr>
          <p:nvPr>
            <p:ph type="dt" sz="half" idx="10"/>
          </p:nvPr>
        </p:nvSpPr>
        <p:spPr/>
        <p:txBody>
          <a:bodyPr/>
          <a:lstStyle/>
          <a:p>
            <a:fld id="{3F47D8FC-DF48-4A38-A8E2-EF9A4BBDE53F}" type="datetimeFigureOut">
              <a:rPr lang="en-US" smtClean="0"/>
              <a:t>10/14/2017</a:t>
            </a:fld>
            <a:endParaRPr lang="en-US"/>
          </a:p>
        </p:txBody>
      </p:sp>
      <p:sp>
        <p:nvSpPr>
          <p:cNvPr id="6" name="Footer Placeholder 5">
            <a:extLst>
              <a:ext uri="{FF2B5EF4-FFF2-40B4-BE49-F238E27FC236}">
                <a16:creationId xmlns:a16="http://schemas.microsoft.com/office/drawing/2014/main" id="{AB52868C-F38F-4ABC-83FE-C61BFC7081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5F773D-E00A-410B-B817-F9C56CE0684A}"/>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9351908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39C2-9069-4040-A22B-A96D0F0020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8970C8-F6B6-48D0-9BF8-4D938518316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6A67A4-F622-4F7A-980D-5CAD697F27C2}"/>
              </a:ext>
            </a:extLst>
          </p:cNvPr>
          <p:cNvSpPr>
            <a:spLocks noGrp="1"/>
          </p:cNvSpPr>
          <p:nvPr>
            <p:ph type="dt" sz="half" idx="10"/>
          </p:nvPr>
        </p:nvSpPr>
        <p:spPr/>
        <p:txBody>
          <a:bodyPr/>
          <a:lstStyle/>
          <a:p>
            <a:fld id="{3F47D8FC-DF48-4A38-A8E2-EF9A4BBDE53F}" type="datetimeFigureOut">
              <a:rPr lang="en-US" smtClean="0"/>
              <a:t>10/14/2017</a:t>
            </a:fld>
            <a:endParaRPr lang="en-US"/>
          </a:p>
        </p:txBody>
      </p:sp>
      <p:sp>
        <p:nvSpPr>
          <p:cNvPr id="5" name="Footer Placeholder 4">
            <a:extLst>
              <a:ext uri="{FF2B5EF4-FFF2-40B4-BE49-F238E27FC236}">
                <a16:creationId xmlns:a16="http://schemas.microsoft.com/office/drawing/2014/main" id="{46046184-6498-416D-A299-CD377900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A0981B-46B1-4065-B360-64D19AF95C43}"/>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20039796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3F09F6-648D-434F-A42C-B142CE73B7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A153A6-BC3E-42BC-9DEE-5AEC5BD4B75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C3774B-6DAF-49D1-93E5-D52640C45834}"/>
              </a:ext>
            </a:extLst>
          </p:cNvPr>
          <p:cNvSpPr>
            <a:spLocks noGrp="1"/>
          </p:cNvSpPr>
          <p:nvPr>
            <p:ph type="dt" sz="half" idx="10"/>
          </p:nvPr>
        </p:nvSpPr>
        <p:spPr/>
        <p:txBody>
          <a:bodyPr/>
          <a:lstStyle/>
          <a:p>
            <a:fld id="{3F47D8FC-DF48-4A38-A8E2-EF9A4BBDE53F}" type="datetimeFigureOut">
              <a:rPr lang="en-US" smtClean="0"/>
              <a:t>10/14/2017</a:t>
            </a:fld>
            <a:endParaRPr lang="en-US"/>
          </a:p>
        </p:txBody>
      </p:sp>
      <p:sp>
        <p:nvSpPr>
          <p:cNvPr id="5" name="Footer Placeholder 4">
            <a:extLst>
              <a:ext uri="{FF2B5EF4-FFF2-40B4-BE49-F238E27FC236}">
                <a16:creationId xmlns:a16="http://schemas.microsoft.com/office/drawing/2014/main" id="{A4E3147C-EA7D-4CCB-B276-0DE95EEBE7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AAF1-C7CF-4FC2-8EAA-C481D744B4D4}"/>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4274207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19490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0486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01697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840014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804393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260953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331393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10/14/2017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7301102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05043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39046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953878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55572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94354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32507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18988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95783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838493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646744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10/14/2017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2189431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87031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887994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5298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752421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2432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5877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719958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1174535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0701980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52716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10/14/2017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8783106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4571534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200502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226948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Rectangle 2"/>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pic>
        <p:nvPicPr>
          <p:cNvPr id="4" name="Picture 3"/>
          <p:cNvPicPr>
            <a:picLocks noChangeAspect="1"/>
          </p:cNvPicPr>
          <p:nvPr userDrawn="1"/>
        </p:nvPicPr>
        <p:blipFill>
          <a:blip r:embed="rId2"/>
          <a:stretch>
            <a:fillRect/>
          </a:stretch>
        </p:blipFill>
        <p:spPr bwMode="black">
          <a:xfrm>
            <a:off x="9472721" y="6237743"/>
            <a:ext cx="2504967" cy="213871"/>
          </a:xfrm>
          <a:prstGeom prst="rect">
            <a:avLst/>
          </a:prstGeom>
        </p:spPr>
      </p:pic>
    </p:spTree>
    <p:extLst>
      <p:ext uri="{BB962C8B-B14F-4D97-AF65-F5344CB8AC3E}">
        <p14:creationId xmlns:p14="http://schemas.microsoft.com/office/powerpoint/2010/main" val="63021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846659"/>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387798"/>
          </a:xfrm>
        </p:spPr>
        <p:txBody>
          <a:bodyPr/>
          <a:lstStyle/>
          <a:p>
            <a:endParaRPr lang="en-US"/>
          </a:p>
        </p:txBody>
      </p:sp>
      <p:sp>
        <p:nvSpPr>
          <p:cNvPr id="6" name="Text Placeholder 5"/>
          <p:cNvSpPr>
            <a:spLocks noGrp="1"/>
          </p:cNvSpPr>
          <p:nvPr>
            <p:ph type="body" sz="quarter" idx="11"/>
          </p:nvPr>
        </p:nvSpPr>
        <p:spPr>
          <a:xfrm>
            <a:off x="358569" y="2062070"/>
            <a:ext cx="5378549" cy="178043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2992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10/14/2017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584174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10/14/2017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94057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10/14/2017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388390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3.png"/><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3E3B9-70CA-4D48-8F08-30C31143888B}" type="datetimeFigureOut">
              <a:rPr lang="en-US" smtClean="0"/>
              <a:t>10/14/2017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717878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6" r:id="rId14"/>
    <p:sldLayoutId id="2147483713" r:id="rId15"/>
    <p:sldLayoutId id="2147483714" r:id="rId16"/>
    <p:sldLayoutId id="2147483715" r:id="rId17"/>
    <p:sldLayoutId id="2147483716" r:id="rId18"/>
    <p:sldLayoutId id="2147483717" r:id="rId19"/>
    <p:sldLayoutId id="2147483718" r:id="rId20"/>
    <p:sldLayoutId id="214748371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4E89E0-4DBF-48F8-81DC-92FD7B9043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2208EB-D076-4D0B-A62D-510F2EE67D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428A8A-0420-435E-8E3A-94AB682210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47D8FC-DF48-4A38-A8E2-EF9A4BBDE53F}" type="datetimeFigureOut">
              <a:rPr lang="en-US" smtClean="0"/>
              <a:t>10/14/2017</a:t>
            </a:fld>
            <a:endParaRPr lang="en-US"/>
          </a:p>
        </p:txBody>
      </p:sp>
      <p:sp>
        <p:nvSpPr>
          <p:cNvPr id="5" name="Footer Placeholder 4">
            <a:extLst>
              <a:ext uri="{FF2B5EF4-FFF2-40B4-BE49-F238E27FC236}">
                <a16:creationId xmlns:a16="http://schemas.microsoft.com/office/drawing/2014/main" id="{8513A36D-D32D-4456-AC8D-8D74E06B3C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4556D8-8B13-42C5-9C35-DAF66749C8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27FEDB-C539-491A-A6E7-A1FB2405E6C3}" type="slidenum">
              <a:rPr lang="en-US" smtClean="0"/>
              <a:t>‹#›</a:t>
            </a:fld>
            <a:endParaRPr lang="en-US"/>
          </a:p>
        </p:txBody>
      </p:sp>
    </p:spTree>
    <p:extLst>
      <p:ext uri="{BB962C8B-B14F-4D97-AF65-F5344CB8AC3E}">
        <p14:creationId xmlns:p14="http://schemas.microsoft.com/office/powerpoint/2010/main" val="406169325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
        <p:nvSpPr>
          <p:cNvPr id="5" name="TextBox 4"/>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315651451"/>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hyperlink" Target="https://www.linkedin.com/in/danstolts/" TargetMode="External"/><Relationship Id="rId12"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14.jpg"/><Relationship Id="rId11" Type="http://schemas.openxmlformats.org/officeDocument/2006/relationships/hyperlink" Target="https://itproguru.com/" TargetMode="External"/><Relationship Id="rId5" Type="http://schemas.openxmlformats.org/officeDocument/2006/relationships/hyperlink" Target="http://aka.ms/70-534-book" TargetMode="External"/><Relationship Id="rId10" Type="http://schemas.openxmlformats.org/officeDocument/2006/relationships/image" Target="../media/image16.jpeg"/><Relationship Id="rId4" Type="http://schemas.openxmlformats.org/officeDocument/2006/relationships/image" Target="../media/image13.png"/><Relationship Id="rId9" Type="http://schemas.openxmlformats.org/officeDocument/2006/relationships/hyperlink" Target="mailto:dstolts@microsoft.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hyperlink" Target="https://www.amazon.com/Phoenix-Project-DevOps-Helping-Business-ebook/dp/B00AZRBLHO"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Release_management" TargetMode="External"/><Relationship Id="rId13" Type="http://schemas.openxmlformats.org/officeDocument/2006/relationships/hyperlink" Target="http://www.thoughtworks.com/insights/blog/how-implement-hypothesis-driven-development" TargetMode="External"/><Relationship Id="rId18" Type="http://schemas.openxmlformats.org/officeDocument/2006/relationships/image" Target="../media/image28.png"/><Relationship Id="rId3" Type="http://schemas.openxmlformats.org/officeDocument/2006/relationships/hyperlink" Target="http://itrevolution.com/the-three-ways-principles-underpinning-devops/" TargetMode="External"/><Relationship Id="rId7" Type="http://schemas.openxmlformats.org/officeDocument/2006/relationships/hyperlink" Target="https://en.wikipedia.org/wiki/Application_performance_management" TargetMode="External"/><Relationship Id="rId12" Type="http://schemas.openxmlformats.org/officeDocument/2006/relationships/hyperlink" Target="http://mattvsts.blogspot.com/2013/11/feature-flags-cornerstone-of-continuous.html" TargetMode="External"/><Relationship Id="rId17" Type="http://schemas.openxmlformats.org/officeDocument/2006/relationships/image" Target="../media/image27.png"/><Relationship Id="rId2" Type="http://schemas.openxmlformats.org/officeDocument/2006/relationships/notesSlide" Target="../notesSlides/notesSlide12.xml"/><Relationship Id="rId16" Type="http://schemas.openxmlformats.org/officeDocument/2006/relationships/hyperlink" Target="https://en.wikipedia.org/wiki/A/B_testing" TargetMode="External"/><Relationship Id="rId1" Type="http://schemas.openxmlformats.org/officeDocument/2006/relationships/slideLayout" Target="../slideLayouts/slideLayout14.xml"/><Relationship Id="rId6" Type="http://schemas.openxmlformats.org/officeDocument/2006/relationships/hyperlink" Target="https://en.wikipedia.org/wiki/Test_automation" TargetMode="External"/><Relationship Id="rId11" Type="http://schemas.openxmlformats.org/officeDocument/2006/relationships/hyperlink" Target="https://en.wikipedia.org/wiki/Capacity_management" TargetMode="External"/><Relationship Id="rId5" Type="http://schemas.openxmlformats.org/officeDocument/2006/relationships/hyperlink" Target="https://en.wikipedia.org/wiki/Continuous_integration" TargetMode="External"/><Relationship Id="rId15" Type="http://schemas.openxmlformats.org/officeDocument/2006/relationships/hyperlink" Target="https://en.wikipedia.org/wiki/Fault_injection" TargetMode="External"/><Relationship Id="rId10" Type="http://schemas.openxmlformats.org/officeDocument/2006/relationships/hyperlink" Target="https://en.wikipedia.org/wiki/Synthetic_monitoring" TargetMode="External"/><Relationship Id="rId19" Type="http://schemas.openxmlformats.org/officeDocument/2006/relationships/image" Target="../media/image29.png"/><Relationship Id="rId4" Type="http://schemas.openxmlformats.org/officeDocument/2006/relationships/hyperlink" Target="http://www.microsoft.com/en-us/download/details.aspx?id=46403" TargetMode="External"/><Relationship Id="rId9" Type="http://schemas.openxmlformats.org/officeDocument/2006/relationships/hyperlink" Target="https://en.wikipedia.org/wiki/Configuration_management" TargetMode="External"/><Relationship Id="rId14" Type="http://schemas.openxmlformats.org/officeDocument/2006/relationships/hyperlink" Target="http://www.neotys.com/blog/tips-for-testing-in-production/"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comments" Target="../comments/comment1.xml"/><Relationship Id="rId3" Type="http://schemas.openxmlformats.org/officeDocument/2006/relationships/image" Target="../media/image38.png"/><Relationship Id="rId7" Type="http://schemas.openxmlformats.org/officeDocument/2006/relationships/image" Target="../media/image33.png"/><Relationship Id="rId12"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diagramColors" Target="../diagrams/colors1.xml"/><Relationship Id="rId5" Type="http://schemas.openxmlformats.org/officeDocument/2006/relationships/image" Target="../media/image32.png"/><Relationship Id="rId10" Type="http://schemas.openxmlformats.org/officeDocument/2006/relationships/diagramQuickStyle" Target="../diagrams/quickStyle1.xml"/><Relationship Id="rId4" Type="http://schemas.openxmlformats.org/officeDocument/2006/relationships/image" Target="../media/image31.png"/><Relationship Id="rId9"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3.jpg"/><Relationship Id="rId5" Type="http://schemas.openxmlformats.org/officeDocument/2006/relationships/image" Target="../media/image42.jpeg"/><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hyperlink" Target="https://www.microsoftevents.com/profile/form/index.cfm?PKformID=0x2660286abcd&amp;" TargetMode="External"/><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A4C36990"/></Relationships>
</file>

<file path=ppt/slides/_rels/slide33.xml.rels><?xml version="1.0" encoding="UTF-8" standalone="yes"?>
<Relationships xmlns="http://schemas.openxmlformats.org/package/2006/relationships"><Relationship Id="rId3" Type="http://schemas.openxmlformats.org/officeDocument/2006/relationships/hyperlink" Target="http://aka.ms/devops" TargetMode="External"/><Relationship Id="rId2" Type="http://schemas.openxmlformats.org/officeDocument/2006/relationships/notesSlide" Target="../notesSlides/notesSlide33.xml"/><Relationship Id="rId1" Type="http://schemas.openxmlformats.org/officeDocument/2006/relationships/slideLayout" Target="../slideLayouts/slideLayout35.xml"/><Relationship Id="rId6" Type="http://schemas.openxmlformats.org/officeDocument/2006/relationships/hyperlink" Target="https://twitter.com/search?f=realtime&amp;q=#talkdevops&amp;src=savs" TargetMode="External"/><Relationship Id="rId5" Type="http://schemas.openxmlformats.org/officeDocument/2006/relationships/hyperlink" Target="http://aka.ms/devopsmva" TargetMode="External"/><Relationship Id="rId4" Type="http://schemas.openxmlformats.org/officeDocument/2006/relationships/hyperlink" Target="http://aka.ms/iac_tlp"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8" Type="http://schemas.openxmlformats.org/officeDocument/2006/relationships/hyperlink" Target="https://www.microsoft.com/en-us/learning/default.aspx" TargetMode="External"/><Relationship Id="rId3" Type="http://schemas.openxmlformats.org/officeDocument/2006/relationships/hyperlink" Target="https://mva.microsoft.com/product-training/microsoft-azure" TargetMode="External"/><Relationship Id="rId7" Type="http://schemas.openxmlformats.org/officeDocument/2006/relationships/hyperlink" Target="https://learning.linkedin.com/in/overview"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mva.microsoft.com/search/SearchResults.aspx" TargetMode="External"/><Relationship Id="rId5" Type="http://schemas.openxmlformats.org/officeDocument/2006/relationships/hyperlink" Target="https://openedx.microsoft.com/courses/course-v1:Microsoft+Azure213x+2016_T4/" TargetMode="External"/><Relationship Id="rId4" Type="http://schemas.openxmlformats.org/officeDocument/2006/relationships/hyperlink" Target="https://www.visualstudio.com/dev-essentials/"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emf"/></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557" r="9205"/>
          <a:stretch/>
        </p:blipFill>
        <p:spPr>
          <a:xfrm>
            <a:off x="7990114" y="2121374"/>
            <a:ext cx="3885810" cy="3822683"/>
          </a:xfrm>
          <a:prstGeom prst="rect">
            <a:avLst/>
          </a:prstGeom>
        </p:spPr>
      </p:pic>
      <p:sp>
        <p:nvSpPr>
          <p:cNvPr id="4" name="TextBox 3"/>
          <p:cNvSpPr txBox="1"/>
          <p:nvPr/>
        </p:nvSpPr>
        <p:spPr>
          <a:xfrm>
            <a:off x="1077416" y="4261542"/>
            <a:ext cx="4572119"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Dan Stolts </a:t>
            </a: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b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Chief Technology Strategist</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US DX North East – Audience</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Blog: ITProGuru.com</a:t>
            </a:r>
            <a:r>
              <a:rPr kumimoji="0" lang="en-US" sz="2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endPar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dstolts@Microsoft.com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www.linkedin.com/in/danstolts</a:t>
            </a:r>
            <a:r>
              <a:rPr kumimoji="0" lang="en-US" sz="24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 </a:t>
            </a:r>
            <a:endParaRPr kumimoji="0" lang="en-US" sz="20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82" y="248298"/>
            <a:ext cx="2469094" cy="530398"/>
          </a:xfrm>
          <a:prstGeom prst="rect">
            <a:avLst/>
          </a:prstGeom>
        </p:spPr>
      </p:pic>
      <p:sp>
        <p:nvSpPr>
          <p:cNvPr id="7" name="TextBox 6"/>
          <p:cNvSpPr txBox="1"/>
          <p:nvPr/>
        </p:nvSpPr>
        <p:spPr>
          <a:xfrm>
            <a:off x="114214" y="1006780"/>
            <a:ext cx="11761710" cy="1323439"/>
          </a:xfrm>
          <a:prstGeom prst="rect">
            <a:avLst/>
          </a:prstGeom>
          <a:noFill/>
        </p:spPr>
        <p:txBody>
          <a:bodyPr wrap="square" rtlCol="0">
            <a:spAutoFit/>
          </a:bodyPr>
          <a:lstStyle/>
          <a:p>
            <a:pPr lvl="0">
              <a:defRPr/>
            </a:pPr>
            <a:r>
              <a:rPr lang="en-US" sz="4000" dirty="0">
                <a:solidFill>
                  <a:schemeClr val="bg1"/>
                </a:solidFill>
                <a:latin typeface="Trebuchet MS" panose="020B0603020202020204" pitchFamily="34" charset="0"/>
                <a:ea typeface="Calibri" panose="020F0502020204030204" pitchFamily="34" charset="0"/>
                <a:cs typeface="Times New Roman" panose="02020603050405020304" pitchFamily="18" charset="0"/>
              </a:rPr>
              <a:t>DevOps Journey at Overdrive - Experiences, Tips &amp; Checklists From the Field DevOps</a:t>
            </a:r>
            <a:endParaRPr kumimoji="0" lang="en-US" sz="4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9" name="Rectangle 8"/>
          <p:cNvSpPr/>
          <p:nvPr/>
        </p:nvSpPr>
        <p:spPr>
          <a:xfrm>
            <a:off x="10519576" y="6311264"/>
            <a:ext cx="159026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p:cNvSpPr txBox="1"/>
          <p:nvPr/>
        </p:nvSpPr>
        <p:spPr>
          <a:xfrm>
            <a:off x="7854377" y="5424858"/>
            <a:ext cx="58815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Specializations: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Cloud, Virtualization, Windows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Open Systems, Hybrid Cloud, Storage</a:t>
            </a:r>
          </a:p>
        </p:txBody>
      </p:sp>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3844" y="4523370"/>
            <a:ext cx="1322299" cy="1628448"/>
          </a:xfrm>
          <a:prstGeom prst="rect">
            <a:avLst/>
          </a:prstGeom>
        </p:spPr>
      </p:pic>
      <p:pic>
        <p:nvPicPr>
          <p:cNvPr id="12" name="Picture 22" descr="http://www.steveor.com/images/stories/linkedin-badge.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097" y="5895951"/>
            <a:ext cx="379336" cy="38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t2.gstatic.com/images?q=tbn:ANd9GcQ9lxPrdR4gJjCmZrMC122VeCdeKejTHxvjYK4EeaB6Jb_CwNbeqQ">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096" y="5473367"/>
            <a:ext cx="379337" cy="381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3576" y="5074497"/>
            <a:ext cx="384857" cy="371985"/>
          </a:xfrm>
          <a:prstGeom prst="rect">
            <a:avLst/>
          </a:prstGeom>
        </p:spPr>
      </p:pic>
      <p:sp>
        <p:nvSpPr>
          <p:cNvPr id="8" name="TextBox 7"/>
          <p:cNvSpPr txBox="1"/>
          <p:nvPr/>
        </p:nvSpPr>
        <p:spPr>
          <a:xfrm>
            <a:off x="4824837" y="6233753"/>
            <a:ext cx="15603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aka.ms/70-534-book</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AD1E47F6-98EC-411F-9A10-56164CAA2FD6}"/>
              </a:ext>
            </a:extLst>
          </p:cNvPr>
          <p:cNvSpPr/>
          <p:nvPr/>
        </p:nvSpPr>
        <p:spPr>
          <a:xfrm>
            <a:off x="538130" y="2799565"/>
            <a:ext cx="7395078" cy="954107"/>
          </a:xfrm>
          <a:prstGeom prst="rect">
            <a:avLst/>
          </a:prstGeom>
        </p:spPr>
        <p:txBody>
          <a:bodyPr wrap="square">
            <a:spAutoFit/>
          </a:bodyPr>
          <a:lstStyle/>
          <a:p>
            <a:r>
              <a:rPr lang="en-US" sz="2800" dirty="0">
                <a:solidFill>
                  <a:schemeClr val="bg1"/>
                </a:solidFill>
              </a:rPr>
              <a:t>Slides: https://itproguru.com/Resources</a:t>
            </a:r>
          </a:p>
          <a:p>
            <a:r>
              <a:rPr lang="en-US" sz="2800" dirty="0">
                <a:solidFill>
                  <a:schemeClr val="bg1"/>
                </a:solidFill>
              </a:rPr>
              <a:t>Up tonight after dinner</a:t>
            </a:r>
          </a:p>
        </p:txBody>
      </p:sp>
    </p:spTree>
    <p:extLst>
      <p:ext uri="{BB962C8B-B14F-4D97-AF65-F5344CB8AC3E}">
        <p14:creationId xmlns:p14="http://schemas.microsoft.com/office/powerpoint/2010/main" val="39937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7026A8-0B4C-4E26-AED6-6D7CCAEEEF9A}"/>
              </a:ext>
            </a:extLst>
          </p:cNvPr>
          <p:cNvSpPr>
            <a:spLocks noGrp="1"/>
          </p:cNvSpPr>
          <p:nvPr>
            <p:ph type="body" sz="quarter" idx="10"/>
          </p:nvPr>
        </p:nvSpPr>
        <p:spPr>
          <a:xfrm>
            <a:off x="269239" y="1189177"/>
            <a:ext cx="11653523" cy="3804118"/>
          </a:xfrm>
        </p:spPr>
        <p:txBody>
          <a:bodyPr/>
          <a:lstStyle/>
          <a:p>
            <a:r>
              <a:rPr lang="en-US" sz="2400" b="1" dirty="0">
                <a:solidFill>
                  <a:srgbClr val="0070C0"/>
                </a:solidFill>
              </a:rPr>
              <a:t>Security </a:t>
            </a:r>
            <a:r>
              <a:rPr lang="en-US" sz="2400" dirty="0">
                <a:solidFill>
                  <a:srgbClr val="0070C0"/>
                </a:solidFill>
              </a:rPr>
              <a:t>- Incorporate security necessities into every aspect of the business; enable others to automate compliance</a:t>
            </a:r>
          </a:p>
          <a:p>
            <a:r>
              <a:rPr lang="en-US" sz="2400" b="1">
                <a:solidFill>
                  <a:srgbClr val="0070C0"/>
                </a:solidFill>
              </a:rPr>
              <a:t>Development</a:t>
            </a:r>
            <a:r>
              <a:rPr lang="en-US" sz="2400">
                <a:solidFill>
                  <a:srgbClr val="0070C0"/>
                </a:solidFill>
              </a:rPr>
              <a:t> </a:t>
            </a:r>
            <a:r>
              <a:rPr lang="en-US" sz="2400" dirty="0">
                <a:solidFill>
                  <a:srgbClr val="0070C0"/>
                </a:solidFill>
              </a:rPr>
              <a:t>– Quickly build, deploy &amp; update a product that our customers love; Enable other groups by building what they need to support you.</a:t>
            </a:r>
          </a:p>
          <a:p>
            <a:r>
              <a:rPr lang="en-US" sz="2400" b="1" dirty="0">
                <a:solidFill>
                  <a:srgbClr val="0070C0"/>
                </a:solidFill>
              </a:rPr>
              <a:t>IS/IT</a:t>
            </a:r>
            <a:r>
              <a:rPr lang="en-US" sz="2400" dirty="0">
                <a:solidFill>
                  <a:srgbClr val="0070C0"/>
                </a:solidFill>
              </a:rPr>
              <a:t> – Build infrastructure as code; enable others by helping to eliminate waste throughout the technology landscape</a:t>
            </a:r>
          </a:p>
          <a:p>
            <a:r>
              <a:rPr lang="en-US" sz="2400" b="1" dirty="0">
                <a:solidFill>
                  <a:srgbClr val="0070C0"/>
                </a:solidFill>
              </a:rPr>
              <a:t>Management</a:t>
            </a:r>
            <a:r>
              <a:rPr lang="en-US" sz="2400" dirty="0">
                <a:solidFill>
                  <a:srgbClr val="0070C0"/>
                </a:solidFill>
              </a:rPr>
              <a:t> – Enable the teams by giving them flexibility, guidance and support to do what is needed; remove obstacles</a:t>
            </a:r>
          </a:p>
          <a:p>
            <a:r>
              <a:rPr lang="en-US" sz="2400" b="1" dirty="0">
                <a:solidFill>
                  <a:srgbClr val="0070C0"/>
                </a:solidFill>
              </a:rPr>
              <a:t>Senior Management</a:t>
            </a:r>
            <a:r>
              <a:rPr lang="en-US" sz="2400" dirty="0">
                <a:solidFill>
                  <a:srgbClr val="0070C0"/>
                </a:solidFill>
              </a:rPr>
              <a:t> – Embrace Cultural Change; Drive Transformation in the organization.</a:t>
            </a:r>
          </a:p>
        </p:txBody>
      </p:sp>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p:txBody>
          <a:bodyPr/>
          <a:lstStyle/>
          <a:p>
            <a:r>
              <a:rPr lang="en-US" dirty="0"/>
              <a:t>Roles and Responsibilities</a:t>
            </a:r>
          </a:p>
        </p:txBody>
      </p:sp>
      <p:sp>
        <p:nvSpPr>
          <p:cNvPr id="4" name="Rectangle 3">
            <a:extLst>
              <a:ext uri="{FF2B5EF4-FFF2-40B4-BE49-F238E27FC236}">
                <a16:creationId xmlns:a16="http://schemas.microsoft.com/office/drawing/2014/main" id="{DA002015-B57B-4849-93F7-A08ACC15F88F}"/>
              </a:ext>
            </a:extLst>
          </p:cNvPr>
          <p:cNvSpPr/>
          <p:nvPr/>
        </p:nvSpPr>
        <p:spPr>
          <a:xfrm>
            <a:off x="783514" y="5268122"/>
            <a:ext cx="10226937" cy="1200329"/>
          </a:xfrm>
          <a:prstGeom prst="rect">
            <a:avLst/>
          </a:prstGeom>
        </p:spPr>
        <p:txBody>
          <a:bodyPr wrap="square">
            <a:spAutoFit/>
          </a:bodyPr>
          <a:lstStyle/>
          <a:p>
            <a:r>
              <a:rPr lang="en-US" sz="3600" b="1" dirty="0"/>
              <a:t>Everyone – Help build a product that will inspire our customers to become raving fans</a:t>
            </a:r>
          </a:p>
        </p:txBody>
      </p:sp>
    </p:spTree>
    <p:extLst>
      <p:ext uri="{BB962C8B-B14F-4D97-AF65-F5344CB8AC3E}">
        <p14:creationId xmlns:p14="http://schemas.microsoft.com/office/powerpoint/2010/main" val="14241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23360" y="289512"/>
            <a:ext cx="7901720" cy="899665"/>
          </a:xfrm>
        </p:spPr>
        <p:txBody>
          <a:bodyPr>
            <a:normAutofit fontScale="90000"/>
          </a:bodyPr>
          <a:lstStyle/>
          <a:p>
            <a:r>
              <a:rPr lang="en-US" altLang="en-US" sz="4800" dirty="0">
                <a:ln>
                  <a:noFill/>
                </a:ln>
                <a:solidFill>
                  <a:schemeClr val="tx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00" dirty="0">
                <a:ln>
                  <a:noFill/>
                </a:ln>
                <a:solidFill>
                  <a:schemeClr val="tx1"/>
                </a:solidFill>
                <a:latin typeface="Arial" panose="020B0604020202020204" pitchFamily="34" charset="0"/>
              </a:rPr>
            </a:br>
            <a:endParaRPr lang="en-US" dirty="0"/>
          </a:p>
        </p:txBody>
      </p:sp>
      <p:sp>
        <p:nvSpPr>
          <p:cNvPr id="4" name="Text Placeholder 3"/>
          <p:cNvSpPr>
            <a:spLocks noGrp="1"/>
          </p:cNvSpPr>
          <p:nvPr>
            <p:ph type="body" sz="quarter" idx="10"/>
          </p:nvPr>
        </p:nvSpPr>
        <p:spPr>
          <a:xfrm>
            <a:off x="4152452" y="977168"/>
            <a:ext cx="8017736" cy="2405338"/>
          </a:xfrm>
        </p:spPr>
        <p:txBody>
          <a:bodyPr/>
          <a:lstStyle/>
          <a:p>
            <a:pPr lvl="0" eaLnBrk="0" fontAlgn="base" hangingPunct="0">
              <a:spcBef>
                <a:spcPct val="0"/>
              </a:spcBef>
              <a:spcAft>
                <a:spcPct val="0"/>
              </a:spcAft>
            </a:pPr>
            <a:r>
              <a:rPr lang="en-US" altLang="en-US"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hlinkClick r:id="rId3"/>
              </a:rPr>
              <a:t>The Phoenix Project: A Novel about IT, DevOps, and Helping Your Business Win Paperback</a:t>
            </a: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rPr>
              <a:t> </a:t>
            </a:r>
          </a:p>
          <a:p>
            <a:pPr lvl="0" eaLnBrk="0" fontAlgn="base" hangingPunct="0">
              <a:spcBef>
                <a:spcPct val="0"/>
              </a:spcBef>
              <a:spcAft>
                <a:spcPct val="0"/>
              </a:spcAft>
            </a:pPr>
            <a:r>
              <a:rPr lang="en-US" altLang="en-US" sz="1600" dirty="0">
                <a:solidFill>
                  <a:srgbClr val="11111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152452" y="3498531"/>
            <a:ext cx="7627172"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endParaRPr kumimoji="0" lang="en-US" altLang="en-US" sz="2400" b="0" i="0" u="none" strike="noStrike" cap="none" normalizeH="0" baseline="0" dirty="0">
              <a:ln>
                <a:noFill/>
              </a:ln>
              <a:solidFill>
                <a:srgbClr val="7030A0"/>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7030A0"/>
                </a:solidFill>
                <a:effectLst/>
                <a:latin typeface="Arial" panose="020B0604020202020204" pitchFamily="34" charset="0"/>
                <a:ea typeface="Calibri" panose="020F0502020204030204" pitchFamily="34" charset="0"/>
                <a:cs typeface="Times New Roman" panose="02020603050405020304" pitchFamily="18" charset="0"/>
              </a:rPr>
              <a:t>This is the BEST IT Book I have ever read. </a:t>
            </a:r>
            <a:endParaRPr kumimoji="0" lang="en-US" altLang="en-US" sz="2800" b="0" i="0" u="none" strike="noStrike" cap="none" normalizeH="0" baseline="0" dirty="0">
              <a:ln>
                <a:noFill/>
              </a:ln>
              <a:solidFill>
                <a:srgbClr val="7030A0"/>
              </a:solidFill>
              <a:effectLst/>
              <a:latin typeface="Arial" panose="020B0604020202020204"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50" y="177652"/>
            <a:ext cx="3841310" cy="6483381"/>
          </a:xfrm>
          <a:prstGeom prst="rect">
            <a:avLst/>
          </a:prstGeom>
        </p:spPr>
      </p:pic>
    </p:spTree>
    <p:extLst>
      <p:ext uri="{BB962C8B-B14F-4D97-AF65-F5344CB8AC3E}">
        <p14:creationId xmlns:p14="http://schemas.microsoft.com/office/powerpoint/2010/main" val="40044450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22" y="185577"/>
            <a:ext cx="11655840" cy="899665"/>
          </a:xfrm>
        </p:spPr>
        <p:txBody>
          <a:bodyPr/>
          <a:lstStyle/>
          <a:p>
            <a:r>
              <a:rPr lang="en-US" dirty="0"/>
              <a:t>What is DevOps…</a:t>
            </a:r>
          </a:p>
        </p:txBody>
      </p:sp>
      <p:sp>
        <p:nvSpPr>
          <p:cNvPr id="5" name="Content Placeholder 4"/>
          <p:cNvSpPr>
            <a:spLocks noGrp="1"/>
          </p:cNvSpPr>
          <p:nvPr>
            <p:ph type="body" sz="quarter" idx="10"/>
          </p:nvPr>
        </p:nvSpPr>
        <p:spPr>
          <a:xfrm>
            <a:off x="336153" y="1103971"/>
            <a:ext cx="2998065" cy="5286062"/>
          </a:xfrm>
        </p:spPr>
        <p:txBody>
          <a:bodyPr/>
          <a:lstStyle/>
          <a:p>
            <a:r>
              <a:rPr lang="en-US" sz="1600" dirty="0">
                <a:hlinkClick r:id="rId3"/>
              </a:rPr>
              <a:t>Gene Kim’s “3 ways”</a:t>
            </a:r>
            <a:r>
              <a:rPr lang="en-US" sz="1600" dirty="0"/>
              <a:t>  </a:t>
            </a:r>
            <a:endParaRPr lang="en-US" sz="1100" b="1" dirty="0"/>
          </a:p>
          <a:p>
            <a:r>
              <a:rPr lang="en-US" sz="1100" b="1" dirty="0"/>
              <a:t>The First Way </a:t>
            </a:r>
            <a:r>
              <a:rPr lang="en-US" sz="1100" dirty="0"/>
              <a:t>emphasizes the </a:t>
            </a:r>
            <a:r>
              <a:rPr lang="en-US" sz="1600" b="1" dirty="0"/>
              <a:t>performance of the entire system</a:t>
            </a:r>
            <a:r>
              <a:rPr lang="en-US" sz="1100" dirty="0"/>
              <a:t>, as opposed to the performance of a specific silo of work or department — this as can be as large a division (e.g., Development or IT Operations) or as small as an individual contributor (e.g., a developer, system administrator).</a:t>
            </a:r>
          </a:p>
          <a:p>
            <a:r>
              <a:rPr lang="en-US" sz="1100" b="1" dirty="0"/>
              <a:t>The Second Way </a:t>
            </a:r>
            <a:r>
              <a:rPr lang="en-US" sz="1100" dirty="0"/>
              <a:t>is about creating the right to left feedback loops. The goal of almost any process improvement initiative is to </a:t>
            </a:r>
            <a:r>
              <a:rPr lang="en-US" sz="1600" b="1" dirty="0"/>
              <a:t>shorten and amplify feedback loops</a:t>
            </a:r>
            <a:r>
              <a:rPr lang="en-US" sz="1100" dirty="0"/>
              <a:t> so necessary corrections can be continually made</a:t>
            </a:r>
            <a:br>
              <a:rPr lang="en-US" sz="1100" dirty="0"/>
            </a:br>
            <a:endParaRPr lang="en-US" sz="1100" dirty="0"/>
          </a:p>
          <a:p>
            <a:r>
              <a:rPr lang="en-US" sz="1100" b="1" dirty="0"/>
              <a:t>The Third Way </a:t>
            </a:r>
            <a:r>
              <a:rPr lang="en-US" sz="1100" dirty="0"/>
              <a:t>is about creating a</a:t>
            </a:r>
            <a:r>
              <a:rPr lang="en-US" sz="1800" b="1" dirty="0"/>
              <a:t> culture </a:t>
            </a:r>
            <a:r>
              <a:rPr lang="en-US" sz="1100" dirty="0"/>
              <a:t>that fosters two things: </a:t>
            </a:r>
            <a:r>
              <a:rPr lang="en-US" sz="1800" b="1" dirty="0"/>
              <a:t>continual experimentation</a:t>
            </a:r>
            <a:r>
              <a:rPr lang="en-US" sz="1100" dirty="0"/>
              <a:t>, taking risks </a:t>
            </a:r>
            <a:r>
              <a:rPr lang="en-US" sz="1800" b="1" dirty="0"/>
              <a:t>and learning </a:t>
            </a:r>
            <a:r>
              <a:rPr lang="en-US" sz="1100" dirty="0"/>
              <a:t>from failure; and understanding that repetition and practice is the prerequisite to mastery.</a:t>
            </a:r>
          </a:p>
        </p:txBody>
      </p:sp>
      <p:sp>
        <p:nvSpPr>
          <p:cNvPr id="7" name="Text Placeholder 6"/>
          <p:cNvSpPr>
            <a:spLocks noGrp="1"/>
          </p:cNvSpPr>
          <p:nvPr>
            <p:ph type="body" sz="quarter" idx="11"/>
          </p:nvPr>
        </p:nvSpPr>
        <p:spPr>
          <a:xfrm>
            <a:off x="7640193" y="229326"/>
            <a:ext cx="4551807" cy="5904693"/>
          </a:xfrm>
        </p:spPr>
        <p:txBody>
          <a:bodyPr/>
          <a:lstStyle/>
          <a:p>
            <a:r>
              <a:rPr lang="en-US" sz="1600" dirty="0">
                <a:hlinkClick r:id="rId4"/>
              </a:rPr>
              <a:t>Infrastructure as Code (</a:t>
            </a:r>
            <a:r>
              <a:rPr lang="en-US" sz="1600" dirty="0" err="1">
                <a:hlinkClick r:id="rId4"/>
              </a:rPr>
              <a:t>IaC</a:t>
            </a:r>
            <a:r>
              <a:rPr lang="en-US" sz="1600" dirty="0">
                <a:hlinkClick r:id="rId4"/>
              </a:rPr>
              <a:t>)</a:t>
            </a:r>
            <a:r>
              <a:rPr lang="en-US" sz="1600" dirty="0"/>
              <a:t> </a:t>
            </a:r>
          </a:p>
          <a:p>
            <a:r>
              <a:rPr lang="en-US" sz="1600" dirty="0">
                <a:hlinkClick r:id="rId5"/>
              </a:rPr>
              <a:t>Continuous Integration (CI)</a:t>
            </a:r>
            <a:endParaRPr lang="en-US" sz="1600" dirty="0"/>
          </a:p>
          <a:p>
            <a:r>
              <a:rPr lang="en-US" sz="1600" dirty="0">
                <a:hlinkClick r:id="rId6"/>
              </a:rPr>
              <a:t>Automated Testing</a:t>
            </a:r>
            <a:endParaRPr lang="en-US" sz="1600" dirty="0"/>
          </a:p>
          <a:p>
            <a:r>
              <a:rPr lang="en-US" sz="1600" dirty="0">
                <a:hlinkClick r:id="rId7"/>
              </a:rPr>
              <a:t>Application Performance Monitoring/Management (APM)</a:t>
            </a:r>
            <a:endParaRPr lang="en-US" sz="1600" dirty="0"/>
          </a:p>
          <a:p>
            <a:r>
              <a:rPr lang="en-US" sz="1600" u="sng" dirty="0"/>
              <a:t>Continuous Deployment (CD)</a:t>
            </a:r>
            <a:r>
              <a:rPr lang="en-US" sz="1600" dirty="0"/>
              <a:t> </a:t>
            </a:r>
          </a:p>
          <a:p>
            <a:r>
              <a:rPr lang="en-US" sz="1600" dirty="0">
                <a:hlinkClick r:id="rId8"/>
              </a:rPr>
              <a:t>Release Management</a:t>
            </a:r>
            <a:endParaRPr lang="en-US" sz="1600" dirty="0"/>
          </a:p>
          <a:p>
            <a:r>
              <a:rPr lang="en-US" sz="1600" dirty="0">
                <a:hlinkClick r:id="rId9"/>
              </a:rPr>
              <a:t>Configuration Management</a:t>
            </a:r>
            <a:endParaRPr lang="en-US" sz="1600" dirty="0"/>
          </a:p>
          <a:p>
            <a:r>
              <a:rPr lang="en-US" sz="1600" dirty="0"/>
              <a:t>DevOps Fundamentals</a:t>
            </a:r>
          </a:p>
          <a:p>
            <a:pPr lvl="1">
              <a:buFont typeface="Arial" panose="020B0604020202020204" pitchFamily="34" charset="0"/>
              <a:buChar char="•"/>
            </a:pPr>
            <a:r>
              <a:rPr lang="en-US" sz="1100" dirty="0">
                <a:hlinkClick r:id="rId10"/>
              </a:rPr>
              <a:t>Advanced Monitoring</a:t>
            </a:r>
            <a:r>
              <a:rPr lang="en-US" sz="1100" dirty="0"/>
              <a:t> </a:t>
            </a:r>
          </a:p>
          <a:p>
            <a:pPr lvl="1">
              <a:buFont typeface="Arial" panose="020B0604020202020204" pitchFamily="34" charset="0"/>
              <a:buChar char="•"/>
            </a:pPr>
            <a:r>
              <a:rPr lang="en-US" sz="1100" dirty="0">
                <a:hlinkClick r:id="rId11"/>
              </a:rPr>
              <a:t>Capacity Management</a:t>
            </a:r>
            <a:endParaRPr lang="en-US" sz="1100" dirty="0"/>
          </a:p>
          <a:p>
            <a:pPr lvl="1">
              <a:buFont typeface="Arial" panose="020B0604020202020204" pitchFamily="34" charset="0"/>
              <a:buChar char="•"/>
            </a:pPr>
            <a:r>
              <a:rPr lang="en-US" sz="1100" dirty="0">
                <a:hlinkClick r:id="rId12"/>
              </a:rPr>
              <a:t>Feature Flags</a:t>
            </a:r>
            <a:endParaRPr lang="en-US" sz="1100" dirty="0"/>
          </a:p>
          <a:p>
            <a:pPr lvl="1">
              <a:buFont typeface="Arial" panose="020B0604020202020204" pitchFamily="34" charset="0"/>
              <a:buChar char="•"/>
            </a:pPr>
            <a:r>
              <a:rPr lang="en-US" sz="1100" dirty="0"/>
              <a:t>Self-Service Environments</a:t>
            </a:r>
          </a:p>
          <a:p>
            <a:pPr>
              <a:buFont typeface="Arial" panose="020B0604020202020204" pitchFamily="34" charset="0"/>
              <a:buChar char="•"/>
            </a:pPr>
            <a:r>
              <a:rPr lang="en-US" sz="1600" dirty="0"/>
              <a:t>Automated Recovery (Rollback &amp; Roll-Forward)</a:t>
            </a:r>
          </a:p>
          <a:p>
            <a:pPr>
              <a:buFont typeface="Arial" panose="020B0604020202020204" pitchFamily="34" charset="0"/>
              <a:buChar char="•"/>
            </a:pPr>
            <a:r>
              <a:rPr lang="en-US" sz="1600" dirty="0">
                <a:hlinkClick r:id="rId13"/>
              </a:rPr>
              <a:t>Hypothesis Driven Development</a:t>
            </a:r>
            <a:r>
              <a:rPr lang="en-US" sz="1600" dirty="0"/>
              <a:t> </a:t>
            </a:r>
          </a:p>
          <a:p>
            <a:pPr marL="742950" lvl="1" indent="-285750">
              <a:buFont typeface="Arial" panose="020B0604020202020204" pitchFamily="34" charset="0"/>
              <a:buChar char="•"/>
            </a:pPr>
            <a:r>
              <a:rPr lang="en-US" sz="1100" dirty="0">
                <a:hlinkClick r:id="rId14"/>
              </a:rPr>
              <a:t>Testing in Production</a:t>
            </a:r>
            <a:r>
              <a:rPr lang="en-US" sz="1100" dirty="0"/>
              <a:t> – partial user base</a:t>
            </a:r>
          </a:p>
          <a:p>
            <a:pPr marL="742950" lvl="1" indent="-285750">
              <a:buFont typeface="Arial" panose="020B0604020202020204" pitchFamily="34" charset="0"/>
              <a:buChar char="•"/>
            </a:pPr>
            <a:r>
              <a:rPr lang="en-US" sz="1100" dirty="0">
                <a:hlinkClick r:id="rId15"/>
              </a:rPr>
              <a:t>Fault Injection</a:t>
            </a:r>
            <a:r>
              <a:rPr lang="en-US" sz="1100" dirty="0"/>
              <a:t> </a:t>
            </a:r>
          </a:p>
          <a:p>
            <a:pPr marL="742950" lvl="1" indent="-285750">
              <a:buFont typeface="Arial" panose="020B0604020202020204" pitchFamily="34" charset="0"/>
              <a:buChar char="•"/>
            </a:pPr>
            <a:r>
              <a:rPr lang="en-US" sz="1100" dirty="0"/>
              <a:t>Usage Monitoring/Telemetry</a:t>
            </a:r>
          </a:p>
          <a:p>
            <a:pPr marL="742950" lvl="1" indent="-285750">
              <a:buFont typeface="Arial" panose="020B0604020202020204" pitchFamily="34" charset="0"/>
              <a:buChar char="•"/>
            </a:pPr>
            <a:r>
              <a:rPr lang="en-US" sz="1100" dirty="0">
                <a:hlinkClick r:id="rId16"/>
              </a:rPr>
              <a:t>A/B Testing</a:t>
            </a:r>
            <a:r>
              <a:rPr lang="en-US" sz="1100" dirty="0"/>
              <a:t> (aka canary testing)</a:t>
            </a:r>
          </a:p>
        </p:txBody>
      </p:sp>
      <p:sp>
        <p:nvSpPr>
          <p:cNvPr id="8" name="Rectangle 7"/>
          <p:cNvSpPr/>
          <p:nvPr/>
        </p:nvSpPr>
        <p:spPr>
          <a:xfrm>
            <a:off x="113122" y="6317864"/>
            <a:ext cx="7815394"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rPr>
              <a:t>http://itrevolution.com/the-three-ways-principles-underpinning-devops/ </a:t>
            </a:r>
          </a:p>
        </p:txBody>
      </p:sp>
      <p:pic>
        <p:nvPicPr>
          <p:cNvPr id="9" name="Picture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24925" y="1311838"/>
            <a:ext cx="3798389" cy="1475967"/>
          </a:xfrm>
          <a:prstGeom prst="rect">
            <a:avLst/>
          </a:prstGeom>
        </p:spPr>
      </p:pic>
      <p:pic>
        <p:nvPicPr>
          <p:cNvPr id="11" name="Picture 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13314" y="3138419"/>
            <a:ext cx="3810000" cy="1188825"/>
          </a:xfrm>
          <a:prstGeom prst="rect">
            <a:avLst/>
          </a:prstGeom>
        </p:spPr>
      </p:pic>
      <p:pic>
        <p:nvPicPr>
          <p:cNvPr id="12" name="Picture 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13314" y="4774114"/>
            <a:ext cx="3810000" cy="1162774"/>
          </a:xfrm>
          <a:prstGeom prst="rect">
            <a:avLst/>
          </a:prstGeom>
        </p:spPr>
      </p:pic>
      <p:sp>
        <p:nvSpPr>
          <p:cNvPr id="3" name="Rectangle 2"/>
          <p:cNvSpPr/>
          <p:nvPr/>
        </p:nvSpPr>
        <p:spPr>
          <a:xfrm>
            <a:off x="7370955" y="5949353"/>
            <a:ext cx="4347409" cy="369332"/>
          </a:xfrm>
          <a:prstGeom prst="rect">
            <a:avLst/>
          </a:prstGeom>
        </p:spPr>
        <p:txBody>
          <a:bodyPr wrap="none">
            <a:spAutoFit/>
          </a:bodyPr>
          <a:lstStyle/>
          <a:p>
            <a:r>
              <a:rPr lang="en-US" dirty="0">
                <a:solidFill>
                  <a:srgbClr val="0070C0"/>
                </a:solidFill>
              </a:rPr>
              <a:t>http://www.itproguy.com/devops-practices/</a:t>
            </a:r>
          </a:p>
        </p:txBody>
      </p:sp>
    </p:spTree>
    <p:extLst>
      <p:ext uri="{BB962C8B-B14F-4D97-AF65-F5344CB8AC3E}">
        <p14:creationId xmlns:p14="http://schemas.microsoft.com/office/powerpoint/2010/main" val="40103244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81895"/>
            <a:ext cx="11201400" cy="615553"/>
          </a:xfrm>
        </p:spPr>
        <p:txBody>
          <a:bodyPr>
            <a:normAutofit fontScale="90000"/>
          </a:bodyPr>
          <a:lstStyle/>
          <a:p>
            <a:r>
              <a:rPr lang="en-US" dirty="0">
                <a:solidFill>
                  <a:schemeClr val="tx1"/>
                </a:solidFill>
              </a:rPr>
              <a:t>Traditional vs modern dev-ops</a:t>
            </a:r>
          </a:p>
        </p:txBody>
      </p:sp>
      <p:graphicFrame>
        <p:nvGraphicFramePr>
          <p:cNvPr id="4" name="Table 3"/>
          <p:cNvGraphicFramePr>
            <a:graphicFrameLocks noGrp="1"/>
          </p:cNvGraphicFramePr>
          <p:nvPr>
            <p:extLst/>
          </p:nvPr>
        </p:nvGraphicFramePr>
        <p:xfrm>
          <a:off x="568047" y="1157220"/>
          <a:ext cx="10906502" cy="5451696"/>
        </p:xfrm>
        <a:graphic>
          <a:graphicData uri="http://schemas.openxmlformats.org/drawingml/2006/table">
            <a:tbl>
              <a:tblPr firstRow="1" firstCol="1" bandRow="1">
                <a:tableStyleId>{21E4AEA4-8DFA-4A89-87EB-49C32662AFE0}</a:tableStyleId>
              </a:tblPr>
              <a:tblGrid>
                <a:gridCol w="3634586">
                  <a:extLst>
                    <a:ext uri="{9D8B030D-6E8A-4147-A177-3AD203B41FA5}">
                      <a16:colId xmlns:a16="http://schemas.microsoft.com/office/drawing/2014/main" val="20000"/>
                    </a:ext>
                  </a:extLst>
                </a:gridCol>
                <a:gridCol w="3635958">
                  <a:extLst>
                    <a:ext uri="{9D8B030D-6E8A-4147-A177-3AD203B41FA5}">
                      <a16:colId xmlns:a16="http://schemas.microsoft.com/office/drawing/2014/main" val="20001"/>
                    </a:ext>
                  </a:extLst>
                </a:gridCol>
                <a:gridCol w="3635958">
                  <a:extLst>
                    <a:ext uri="{9D8B030D-6E8A-4147-A177-3AD203B41FA5}">
                      <a16:colId xmlns:a16="http://schemas.microsoft.com/office/drawing/2014/main" val="20002"/>
                    </a:ext>
                  </a:extLst>
                </a:gridCol>
              </a:tblGrid>
              <a:tr h="842825">
                <a:tc>
                  <a:txBody>
                    <a:bodyPr/>
                    <a:lstStyle/>
                    <a:p>
                      <a:pPr marL="0" marR="0">
                        <a:lnSpc>
                          <a:spcPts val="1200"/>
                        </a:lnSpc>
                        <a:spcBef>
                          <a:spcPts val="0"/>
                        </a:spcBef>
                        <a:spcAft>
                          <a:spcPts val="600"/>
                        </a:spcAft>
                      </a:pPr>
                      <a:r>
                        <a:rPr lang="en-US" sz="1800" dirty="0">
                          <a:effectLst/>
                        </a:rPr>
                        <a:t>Category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Traditional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Modern DevOps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0"/>
                  </a:ext>
                </a:extLst>
              </a:tr>
              <a:tr h="512097">
                <a:tc>
                  <a:txBody>
                    <a:bodyPr/>
                    <a:lstStyle/>
                    <a:p>
                      <a:pPr marL="0" marR="0">
                        <a:lnSpc>
                          <a:spcPts val="1200"/>
                        </a:lnSpc>
                        <a:spcBef>
                          <a:spcPts val="0"/>
                        </a:spcBef>
                        <a:spcAft>
                          <a:spcPts val="600"/>
                        </a:spcAft>
                      </a:pPr>
                      <a:r>
                        <a:rPr lang="en-US" sz="1800" dirty="0">
                          <a:effectLst/>
                        </a:rPr>
                        <a:t>Quality of code check-ins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Unknown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Validated through unit tests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1"/>
                  </a:ext>
                </a:extLst>
              </a:tr>
              <a:tr h="512097">
                <a:tc>
                  <a:txBody>
                    <a:bodyPr/>
                    <a:lstStyle/>
                    <a:p>
                      <a:pPr marL="0" marR="0">
                        <a:lnSpc>
                          <a:spcPts val="1200"/>
                        </a:lnSpc>
                        <a:spcBef>
                          <a:spcPts val="0"/>
                        </a:spcBef>
                        <a:spcAft>
                          <a:spcPts val="600"/>
                        </a:spcAft>
                      </a:pPr>
                      <a:r>
                        <a:rPr lang="en-US" sz="1800" dirty="0">
                          <a:effectLst/>
                        </a:rPr>
                        <a:t>Environment Creation/Configuration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Manual </a:t>
                      </a:r>
                      <a:endParaRPr lang="en-US" sz="180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Automated</a:t>
                      </a:r>
                    </a:p>
                  </a:txBody>
                  <a:tcPr marL="67232" marR="67232" marT="0" marB="0" anchor="ctr"/>
                </a:tc>
                <a:extLst>
                  <a:ext uri="{0D108BD9-81ED-4DB2-BD59-A6C34878D82A}">
                    <a16:rowId xmlns:a16="http://schemas.microsoft.com/office/drawing/2014/main" val="10002"/>
                  </a:ext>
                </a:extLst>
              </a:tr>
              <a:tr h="1024193">
                <a:tc>
                  <a:txBody>
                    <a:bodyPr/>
                    <a:lstStyle/>
                    <a:p>
                      <a:pPr marL="0" marR="0">
                        <a:lnSpc>
                          <a:spcPts val="1200"/>
                        </a:lnSpc>
                        <a:spcBef>
                          <a:spcPts val="0"/>
                        </a:spcBef>
                        <a:spcAft>
                          <a:spcPts val="600"/>
                        </a:spcAft>
                      </a:pPr>
                      <a:r>
                        <a:rPr lang="en-US" sz="1800" dirty="0">
                          <a:effectLst/>
                        </a:rPr>
                        <a:t>Deployment Frequency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1-2 months (or less frequent)</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Deploy whenever needed, including several per day</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3"/>
                  </a:ext>
                </a:extLst>
              </a:tr>
              <a:tr h="512097">
                <a:tc>
                  <a:txBody>
                    <a:bodyPr/>
                    <a:lstStyle/>
                    <a:p>
                      <a:pPr marL="0" marR="0">
                        <a:lnSpc>
                          <a:spcPts val="1200"/>
                        </a:lnSpc>
                        <a:spcBef>
                          <a:spcPts val="0"/>
                        </a:spcBef>
                        <a:spcAft>
                          <a:spcPts val="600"/>
                        </a:spcAft>
                      </a:pPr>
                      <a:r>
                        <a:rPr lang="en-US" sz="1800" dirty="0">
                          <a:effectLst/>
                        </a:rPr>
                        <a:t>App Deployment Process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Requires meetings and planning </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Push-button deployment</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4"/>
                  </a:ext>
                </a:extLst>
              </a:tr>
              <a:tr h="512097">
                <a:tc>
                  <a:txBody>
                    <a:bodyPr/>
                    <a:lstStyle/>
                    <a:p>
                      <a:pPr marL="0" marR="0">
                        <a:lnSpc>
                          <a:spcPts val="1200"/>
                        </a:lnSpc>
                        <a:spcBef>
                          <a:spcPts val="0"/>
                        </a:spcBef>
                        <a:spcAft>
                          <a:spcPts val="600"/>
                        </a:spcAft>
                      </a:pPr>
                      <a:r>
                        <a:rPr lang="en-US" sz="1800" dirty="0">
                          <a:effectLst/>
                        </a:rPr>
                        <a:t>Deployment validation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Manual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Automated</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5"/>
                  </a:ext>
                </a:extLst>
              </a:tr>
              <a:tr h="1024193">
                <a:tc>
                  <a:txBody>
                    <a:bodyPr/>
                    <a:lstStyle/>
                    <a:p>
                      <a:pPr marL="0" marR="0">
                        <a:lnSpc>
                          <a:spcPts val="1200"/>
                        </a:lnSpc>
                        <a:spcBef>
                          <a:spcPts val="0"/>
                        </a:spcBef>
                        <a:spcAft>
                          <a:spcPts val="600"/>
                        </a:spcAft>
                      </a:pPr>
                      <a:r>
                        <a:rPr lang="en-US" sz="1800" dirty="0">
                          <a:effectLst/>
                        </a:rPr>
                        <a:t>Monitoring</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Minimal to none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Health and Performance monitoring</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6"/>
                  </a:ext>
                </a:extLst>
              </a:tr>
              <a:tr h="512097">
                <a:tc>
                  <a:txBody>
                    <a:bodyPr/>
                    <a:lstStyle/>
                    <a:p>
                      <a:pPr marL="0" marR="0">
                        <a:lnSpc>
                          <a:spcPts val="1200"/>
                        </a:lnSpc>
                        <a:spcBef>
                          <a:spcPts val="0"/>
                        </a:spcBef>
                        <a:spcAft>
                          <a:spcPts val="600"/>
                        </a:spcAft>
                      </a:pPr>
                      <a:r>
                        <a:rPr lang="en-US" sz="1800" dirty="0">
                          <a:effectLst/>
                        </a:rPr>
                        <a:t>Dev and Ops relationship</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Blame culture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Culture of trust</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4579397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70266"/>
            <a:ext cx="11655840" cy="899537"/>
          </a:xfrm>
        </p:spPr>
        <p:txBody>
          <a:bodyPr/>
          <a:lstStyle/>
          <a:p>
            <a:r>
              <a:rPr lang="en-US" dirty="0">
                <a:solidFill>
                  <a:schemeClr val="tx1"/>
                </a:solidFill>
              </a:rPr>
              <a:t>Tools: Containerization</a:t>
            </a:r>
          </a:p>
        </p:txBody>
      </p:sp>
      <p:sp>
        <p:nvSpPr>
          <p:cNvPr id="3" name="Text Placeholder 2"/>
          <p:cNvSpPr>
            <a:spLocks noGrp="1"/>
          </p:cNvSpPr>
          <p:nvPr>
            <p:ph type="body" sz="quarter" idx="10"/>
          </p:nvPr>
        </p:nvSpPr>
        <p:spPr>
          <a:xfrm>
            <a:off x="270068" y="1661532"/>
            <a:ext cx="4978609" cy="4431664"/>
          </a:xfrm>
        </p:spPr>
        <p:txBody>
          <a:bodyPr/>
          <a:lstStyle/>
          <a:p>
            <a:pPr>
              <a:buFont typeface="Wingdings" panose="05000000000000000000" pitchFamily="2" charset="2"/>
              <a:buChar char="§"/>
            </a:pPr>
            <a:r>
              <a:rPr lang="en-US" sz="3528" dirty="0"/>
              <a:t>Abstract the unit of work from the VM</a:t>
            </a:r>
          </a:p>
          <a:p>
            <a:pPr>
              <a:buFont typeface="Wingdings" panose="05000000000000000000" pitchFamily="2" charset="2"/>
              <a:buChar char="§"/>
            </a:pPr>
            <a:r>
              <a:rPr lang="en-US" sz="3528" dirty="0"/>
              <a:t>Lightweight, fast provisioning, density</a:t>
            </a:r>
          </a:p>
          <a:p>
            <a:pPr>
              <a:buFont typeface="Wingdings" panose="05000000000000000000" pitchFamily="2" charset="2"/>
              <a:buChar char="§"/>
            </a:pPr>
            <a:r>
              <a:rPr lang="en-US" sz="3528" dirty="0"/>
              <a:t>Simplify application updates</a:t>
            </a:r>
          </a:p>
          <a:p>
            <a:r>
              <a:rPr lang="en-US" sz="3528" dirty="0"/>
              <a:t>Works with cluster managers for auto-scale capabilities</a:t>
            </a:r>
          </a:p>
        </p:txBody>
      </p:sp>
      <p:sp>
        <p:nvSpPr>
          <p:cNvPr id="4" name="Rectangle 3"/>
          <p:cNvSpPr/>
          <p:nvPr/>
        </p:nvSpPr>
        <p:spPr>
          <a:xfrm>
            <a:off x="5462390" y="2989597"/>
            <a:ext cx="3041873" cy="3137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- 1</a:t>
            </a:r>
          </a:p>
        </p:txBody>
      </p:sp>
      <p:sp>
        <p:nvSpPr>
          <p:cNvPr id="5" name="Rectangle 4"/>
          <p:cNvSpPr/>
          <p:nvPr/>
        </p:nvSpPr>
        <p:spPr>
          <a:xfrm>
            <a:off x="5654244" y="3522787"/>
            <a:ext cx="1172490"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6" name="Rectangle 5"/>
          <p:cNvSpPr/>
          <p:nvPr/>
        </p:nvSpPr>
        <p:spPr>
          <a:xfrm>
            <a:off x="7040446" y="3503874"/>
            <a:ext cx="1226569"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7" name="Rectangle 6"/>
          <p:cNvSpPr/>
          <p:nvPr/>
        </p:nvSpPr>
        <p:spPr>
          <a:xfrm>
            <a:off x="6255829" y="4496082"/>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8" name="Rectangle 7"/>
          <p:cNvSpPr/>
          <p:nvPr/>
        </p:nvSpPr>
        <p:spPr>
          <a:xfrm>
            <a:off x="8717976" y="2980073"/>
            <a:ext cx="3120653" cy="314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- 2</a:t>
            </a:r>
          </a:p>
        </p:txBody>
      </p:sp>
      <p:sp>
        <p:nvSpPr>
          <p:cNvPr id="9" name="Rectangle 8"/>
          <p:cNvSpPr/>
          <p:nvPr/>
        </p:nvSpPr>
        <p:spPr>
          <a:xfrm>
            <a:off x="8953880" y="3494347"/>
            <a:ext cx="1246876"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0" name="Rectangle 9"/>
          <p:cNvSpPr/>
          <p:nvPr/>
        </p:nvSpPr>
        <p:spPr>
          <a:xfrm>
            <a:off x="10412658" y="3494347"/>
            <a:ext cx="1164069"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1" name="Rectangle 10"/>
          <p:cNvSpPr/>
          <p:nvPr/>
        </p:nvSpPr>
        <p:spPr>
          <a:xfrm>
            <a:off x="9670905" y="4486625"/>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12" name="Rectangle 11"/>
          <p:cNvSpPr/>
          <p:nvPr/>
        </p:nvSpPr>
        <p:spPr>
          <a:xfrm>
            <a:off x="5654244" y="5435492"/>
            <a:ext cx="6000083" cy="5238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386"/>
            <a:r>
              <a:rPr lang="en-US" kern="0" dirty="0">
                <a:solidFill>
                  <a:sysClr val="windowText" lastClr="000000"/>
                </a:solidFill>
              </a:rPr>
              <a:t>Orchestration Engine</a:t>
            </a:r>
          </a:p>
        </p:txBody>
      </p:sp>
      <p:sp>
        <p:nvSpPr>
          <p:cNvPr id="13" name="Rectangle 12"/>
          <p:cNvSpPr/>
          <p:nvPr/>
        </p:nvSpPr>
        <p:spPr>
          <a:xfrm>
            <a:off x="6917723" y="440918"/>
            <a:ext cx="3409466" cy="16025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896386"/>
            <a:r>
              <a:rPr lang="en-US" sz="2000" b="1" u="sng" kern="0" dirty="0">
                <a:solidFill>
                  <a:sysClr val="windowText" lastClr="000000"/>
                </a:solidFill>
              </a:rPr>
              <a:t>ARM Template</a:t>
            </a:r>
            <a:endParaRPr lang="en-US" kern="0" dirty="0">
              <a:solidFill>
                <a:sysClr val="windowText" lastClr="000000"/>
              </a:solidFill>
            </a:endParaRPr>
          </a:p>
          <a:p>
            <a:pPr algn="ctr" defTabSz="896386"/>
            <a:r>
              <a:rPr lang="en-US" i="1" kern="0" dirty="0">
                <a:solidFill>
                  <a:sysClr val="windowText" lastClr="000000"/>
                </a:solidFill>
              </a:rPr>
              <a:t>2 Hosts</a:t>
            </a:r>
          </a:p>
          <a:p>
            <a:pPr algn="ctr" defTabSz="896386"/>
            <a:endParaRPr lang="en-US" i="1" kern="0" dirty="0">
              <a:solidFill>
                <a:sysClr val="windowText" lastClr="000000"/>
              </a:solidFill>
            </a:endParaRPr>
          </a:p>
          <a:p>
            <a:pPr algn="ctr" defTabSz="896386"/>
            <a:r>
              <a:rPr lang="en-US" i="1" kern="0" dirty="0">
                <a:solidFill>
                  <a:sysClr val="windowText" lastClr="000000"/>
                </a:solidFill>
              </a:rPr>
              <a:t>4 Instances of Container A</a:t>
            </a:r>
          </a:p>
          <a:p>
            <a:pPr algn="ctr" defTabSz="896386"/>
            <a:r>
              <a:rPr lang="en-US" i="1" kern="0" dirty="0">
                <a:solidFill>
                  <a:sysClr val="windowText" lastClr="000000"/>
                </a:solidFill>
              </a:rPr>
              <a:t>2 Instances of Container B</a:t>
            </a:r>
          </a:p>
        </p:txBody>
      </p:sp>
      <p:sp>
        <p:nvSpPr>
          <p:cNvPr id="14" name="Right Arrow 13"/>
          <p:cNvSpPr/>
          <p:nvPr/>
        </p:nvSpPr>
        <p:spPr>
          <a:xfrm rot="5400000">
            <a:off x="8262556" y="2140591"/>
            <a:ext cx="672318" cy="723796"/>
          </a:xfrm>
          <a:prstGeom prst="rightArrow">
            <a:avLst>
              <a:gd name="adj1" fmla="val 50000"/>
              <a:gd name="adj2" fmla="val 48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sysClr val="windowText" lastClr="000000"/>
              </a:solidFill>
            </a:endParaRPr>
          </a:p>
        </p:txBody>
      </p:sp>
      <p:sp>
        <p:nvSpPr>
          <p:cNvPr id="15" name="Rectangle: Top Corners Snipped 14"/>
          <p:cNvSpPr/>
          <p:nvPr/>
        </p:nvSpPr>
        <p:spPr bwMode="auto">
          <a:xfrm>
            <a:off x="217122" y="1132933"/>
            <a:ext cx="5008020" cy="5553307"/>
          </a:xfrm>
          <a:prstGeom prst="snip2SameRect">
            <a:avLst/>
          </a:prstGeom>
          <a:solidFill>
            <a:schemeClr val="accent1">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4800" dirty="0">
                <a:gradFill>
                  <a:gsLst>
                    <a:gs pos="16814">
                      <a:srgbClr val="FFFFFF"/>
                    </a:gs>
                    <a:gs pos="46000">
                      <a:srgbClr val="FFFFFF"/>
                    </a:gs>
                  </a:gsLst>
                  <a:lin ang="5400000" scaled="0"/>
                </a:gradFill>
              </a:rPr>
              <a:t>Container are… </a:t>
            </a:r>
            <a:r>
              <a:rPr lang="en-US" sz="4000" dirty="0">
                <a:gradFill>
                  <a:gsLst>
                    <a:gs pos="16814">
                      <a:srgbClr val="FFFFFF"/>
                    </a:gs>
                    <a:gs pos="46000">
                      <a:srgbClr val="FFFFFF"/>
                    </a:gs>
                  </a:gsLst>
                  <a:lin ang="5400000" scaled="0"/>
                </a:gradFill>
              </a:rPr>
              <a:t>a technology that ENABLES and ACCELERATES </a:t>
            </a:r>
            <a:r>
              <a:rPr lang="en-US" sz="6000" dirty="0">
                <a:gradFill>
                  <a:gsLst>
                    <a:gs pos="16814">
                      <a:srgbClr val="FFFFFF"/>
                    </a:gs>
                    <a:gs pos="46000">
                      <a:srgbClr val="FFFFFF"/>
                    </a:gs>
                  </a:gsLst>
                  <a:lin ang="5400000" scaled="0"/>
                </a:gradFill>
              </a:rPr>
              <a:t>DevOps</a:t>
            </a:r>
            <a:endParaRPr lang="en-US" sz="4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06208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10"/>
            <a:ext cx="5462299" cy="1325563"/>
          </a:xfrm>
        </p:spPr>
        <p:txBody>
          <a:bodyPr>
            <a:normAutofit/>
          </a:bodyPr>
          <a:lstStyle/>
          <a:p>
            <a:pPr>
              <a:tabLst>
                <a:tab pos="953967" algn="l"/>
              </a:tabLst>
            </a:pPr>
            <a:r>
              <a:rPr lang="en-US" sz="4000" dirty="0"/>
              <a:t>Session VS VM (or VDI)</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050" y="1410703"/>
            <a:ext cx="1300480" cy="130048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906" y="2547114"/>
            <a:ext cx="1300480" cy="1300480"/>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496" y="2470195"/>
            <a:ext cx="1300480" cy="130048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263" y="2509960"/>
            <a:ext cx="1300480" cy="1300480"/>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9532" y="1332362"/>
            <a:ext cx="1300480" cy="1300480"/>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4628" y="1347294"/>
            <a:ext cx="1300480" cy="1300480"/>
          </a:xfrm>
          <a:prstGeom prst="rect">
            <a:avLst/>
          </a:prstGeom>
        </p:spPr>
      </p:pic>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1" name="Right Brace 10"/>
          <p:cNvSpPr/>
          <p:nvPr/>
        </p:nvSpPr>
        <p:spPr>
          <a:xfrm>
            <a:off x="8706695" y="1469616"/>
            <a:ext cx="408139" cy="2356316"/>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a:lnSpc>
                <a:spcPct val="90000"/>
              </a:lnSpc>
              <a:spcAft>
                <a:spcPts val="588"/>
              </a:spcAft>
            </a:pPr>
            <a:r>
              <a:rPr lang="en-US" sz="2353" dirty="0"/>
              <a:t>Hardware / Hypervisor Level</a:t>
            </a:r>
          </a:p>
        </p:txBody>
      </p:sp>
      <p:sp>
        <p:nvSpPr>
          <p:cNvPr id="17" name="Callout: Down Arrow 16"/>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a:gradFill>
                    <a:gsLst>
                      <a:gs pos="16814">
                        <a:srgbClr val="FFFFFF"/>
                      </a:gs>
                      <a:gs pos="46000">
                        <a:srgbClr val="FFFFFF"/>
                      </a:gs>
                    </a:gsLst>
                    <a:lin ang="5400000" scaled="0"/>
                  </a:gradFill>
                </a:rPr>
                <a:t>Hardware Virtualization</a:t>
              </a:r>
              <a:endParaRPr lang="en-US" sz="1372" dirty="0">
                <a:gradFill>
                  <a:gsLst>
                    <a:gs pos="16814">
                      <a:srgbClr val="FFFFFF"/>
                    </a:gs>
                    <a:gs pos="46000">
                      <a:srgbClr val="FFFFFF"/>
                    </a:gs>
                  </a:gsLst>
                  <a:lin ang="5400000" scaled="0"/>
                </a:gradFill>
              </a:endParaRP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a:solidFill>
              <a:schemeClr val="tx1"/>
            </a:solidFill>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Application(s)</a:t>
              </a:r>
            </a:p>
          </p:txBody>
        </p:sp>
      </p:grpSp>
      <p:grpSp>
        <p:nvGrpSpPr>
          <p:cNvPr id="20" name="Group 19"/>
          <p:cNvGrpSpPr/>
          <p:nvPr/>
        </p:nvGrpSpPr>
        <p:grpSpPr>
          <a:xfrm>
            <a:off x="4578647" y="1106445"/>
            <a:ext cx="3903894" cy="2986682"/>
            <a:chOff x="4578647" y="1106445"/>
            <a:chExt cx="3903894" cy="2986682"/>
          </a:xfrm>
        </p:grpSpPr>
        <p:grpSp>
          <p:nvGrpSpPr>
            <p:cNvPr id="18" name="Group 17"/>
            <p:cNvGrpSpPr/>
            <p:nvPr/>
          </p:nvGrpSpPr>
          <p:grpSpPr>
            <a:xfrm>
              <a:off x="4586803" y="1106445"/>
              <a:ext cx="3895738" cy="758949"/>
              <a:chOff x="4745715" y="4554146"/>
              <a:chExt cx="3895738" cy="758949"/>
            </a:xfrm>
          </p:grpSpPr>
          <p:grpSp>
            <p:nvGrpSpPr>
              <p:cNvPr id="200" name="Group 199"/>
              <p:cNvGrpSpPr/>
              <p:nvPr/>
            </p:nvGrpSpPr>
            <p:grpSpPr>
              <a:xfrm>
                <a:off x="4745715" y="4569079"/>
                <a:ext cx="968095" cy="735958"/>
                <a:chOff x="5612130" y="1954607"/>
                <a:chExt cx="3133643" cy="1157080"/>
              </a:xfrm>
            </p:grpSpPr>
            <p:sp>
              <p:nvSpPr>
                <p:cNvPr id="201" name="Rectangle 20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02" name="Group 201"/>
                <p:cNvGrpSpPr/>
                <p:nvPr/>
              </p:nvGrpSpPr>
              <p:grpSpPr>
                <a:xfrm>
                  <a:off x="7878036" y="1954607"/>
                  <a:ext cx="787238" cy="808509"/>
                  <a:chOff x="5624585" y="4372841"/>
                  <a:chExt cx="1415904" cy="1454160"/>
                </a:xfrm>
              </p:grpSpPr>
              <p:pic>
                <p:nvPicPr>
                  <p:cNvPr id="205" name="Picture 2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06" name="Picture 20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07" name="Picture 20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08" name="Picture 20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03" name="Picture 2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04" name="Picture 2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09" name="Group 208"/>
              <p:cNvGrpSpPr/>
              <p:nvPr/>
            </p:nvGrpSpPr>
            <p:grpSpPr>
              <a:xfrm>
                <a:off x="5682049" y="4554146"/>
                <a:ext cx="999901" cy="758949"/>
                <a:chOff x="5509177" y="1918460"/>
                <a:chExt cx="3236596" cy="1193227"/>
              </a:xfrm>
            </p:grpSpPr>
            <p:sp>
              <p:nvSpPr>
                <p:cNvPr id="210" name="Rectangle 209"/>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11" name="Group 210"/>
                <p:cNvGrpSpPr/>
                <p:nvPr/>
              </p:nvGrpSpPr>
              <p:grpSpPr>
                <a:xfrm>
                  <a:off x="7878036" y="1954607"/>
                  <a:ext cx="787238" cy="808509"/>
                  <a:chOff x="5624585" y="4372841"/>
                  <a:chExt cx="1415904" cy="1454160"/>
                </a:xfrm>
              </p:grpSpPr>
              <p:pic>
                <p:nvPicPr>
                  <p:cNvPr id="214" name="Picture 2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15" name="Picture 21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16" name="Picture 21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17" name="Picture 21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12" name="Picture 2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13" name="Picture 2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18" name="Group 217"/>
              <p:cNvGrpSpPr/>
              <p:nvPr/>
            </p:nvGrpSpPr>
            <p:grpSpPr>
              <a:xfrm>
                <a:off x="6692067" y="4569079"/>
                <a:ext cx="968095" cy="735958"/>
                <a:chOff x="5612130" y="1954607"/>
                <a:chExt cx="3133643" cy="1157080"/>
              </a:xfrm>
            </p:grpSpPr>
            <p:sp>
              <p:nvSpPr>
                <p:cNvPr id="219" name="Rectangle 218"/>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0" name="Group 219"/>
                <p:cNvGrpSpPr/>
                <p:nvPr/>
              </p:nvGrpSpPr>
              <p:grpSpPr>
                <a:xfrm>
                  <a:off x="7878036" y="1954607"/>
                  <a:ext cx="787238" cy="808509"/>
                  <a:chOff x="5624585" y="4372841"/>
                  <a:chExt cx="1415904" cy="1454160"/>
                </a:xfrm>
              </p:grpSpPr>
              <p:pic>
                <p:nvPicPr>
                  <p:cNvPr id="223" name="Picture 2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24" name="Picture 22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25" name="Picture 22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26" name="Picture 22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21" name="Picture 2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22" name="Picture 2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27" name="Group 226"/>
              <p:cNvGrpSpPr/>
              <p:nvPr/>
            </p:nvGrpSpPr>
            <p:grpSpPr>
              <a:xfrm>
                <a:off x="7673358" y="4569079"/>
                <a:ext cx="968095" cy="735958"/>
                <a:chOff x="5612130" y="1954607"/>
                <a:chExt cx="3133643" cy="1157080"/>
              </a:xfrm>
            </p:grpSpPr>
            <p:sp>
              <p:nvSpPr>
                <p:cNvPr id="228" name="Rectangle 22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9" name="Group 228"/>
                <p:cNvGrpSpPr/>
                <p:nvPr/>
              </p:nvGrpSpPr>
              <p:grpSpPr>
                <a:xfrm>
                  <a:off x="7878036" y="1954607"/>
                  <a:ext cx="787238" cy="808509"/>
                  <a:chOff x="5624585" y="4372841"/>
                  <a:chExt cx="1415904" cy="1454160"/>
                </a:xfrm>
              </p:grpSpPr>
              <p:pic>
                <p:nvPicPr>
                  <p:cNvPr id="232" name="Picture 2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33" name="Picture 2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34" name="Picture 2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35" name="Picture 23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30" name="Picture 2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31" name="Picture 2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48" name="Group 247"/>
            <p:cNvGrpSpPr/>
            <p:nvPr/>
          </p:nvGrpSpPr>
          <p:grpSpPr>
            <a:xfrm>
              <a:off x="4586803" y="1850461"/>
              <a:ext cx="3895738" cy="758949"/>
              <a:chOff x="4745715" y="4554146"/>
              <a:chExt cx="3895738" cy="758949"/>
            </a:xfrm>
          </p:grpSpPr>
          <p:grpSp>
            <p:nvGrpSpPr>
              <p:cNvPr id="249" name="Group 248"/>
              <p:cNvGrpSpPr/>
              <p:nvPr/>
            </p:nvGrpSpPr>
            <p:grpSpPr>
              <a:xfrm>
                <a:off x="4745715" y="4569079"/>
                <a:ext cx="968095" cy="735958"/>
                <a:chOff x="5612130" y="1954607"/>
                <a:chExt cx="3133643" cy="1157080"/>
              </a:xfrm>
            </p:grpSpPr>
            <p:sp>
              <p:nvSpPr>
                <p:cNvPr id="277" name="Rectangle 27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8" name="Group 277"/>
                <p:cNvGrpSpPr/>
                <p:nvPr/>
              </p:nvGrpSpPr>
              <p:grpSpPr>
                <a:xfrm>
                  <a:off x="7878036" y="1954607"/>
                  <a:ext cx="787238" cy="808509"/>
                  <a:chOff x="5624585" y="4372841"/>
                  <a:chExt cx="1415904" cy="1454160"/>
                </a:xfrm>
              </p:grpSpPr>
              <p:pic>
                <p:nvPicPr>
                  <p:cNvPr id="281" name="Picture 2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82" name="Picture 28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83" name="Picture 28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84" name="Picture 28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9" name="Picture 2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80" name="Picture 27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0" name="Group 249"/>
              <p:cNvGrpSpPr/>
              <p:nvPr/>
            </p:nvGrpSpPr>
            <p:grpSpPr>
              <a:xfrm>
                <a:off x="5682049" y="4554146"/>
                <a:ext cx="999901" cy="758949"/>
                <a:chOff x="5509177" y="1918460"/>
                <a:chExt cx="3236596" cy="1193227"/>
              </a:xfrm>
            </p:grpSpPr>
            <p:sp>
              <p:nvSpPr>
                <p:cNvPr id="269" name="Rectangle 268"/>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0" name="Group 269"/>
                <p:cNvGrpSpPr/>
                <p:nvPr/>
              </p:nvGrpSpPr>
              <p:grpSpPr>
                <a:xfrm>
                  <a:off x="7878036" y="1954607"/>
                  <a:ext cx="787238" cy="808509"/>
                  <a:chOff x="5624585" y="4372841"/>
                  <a:chExt cx="1415904" cy="1454160"/>
                </a:xfrm>
              </p:grpSpPr>
              <p:pic>
                <p:nvPicPr>
                  <p:cNvPr id="273" name="Picture 2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4" name="Picture 27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5" name="Picture 27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6" name="Picture 27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1" name="Picture 27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72" name="Picture 2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1" name="Group 250"/>
              <p:cNvGrpSpPr/>
              <p:nvPr/>
            </p:nvGrpSpPr>
            <p:grpSpPr>
              <a:xfrm>
                <a:off x="6692067" y="4569079"/>
                <a:ext cx="968095" cy="735958"/>
                <a:chOff x="5612130" y="1954607"/>
                <a:chExt cx="3133643" cy="1157080"/>
              </a:xfrm>
            </p:grpSpPr>
            <p:sp>
              <p:nvSpPr>
                <p:cNvPr id="261" name="Rectangle 26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62" name="Group 261"/>
                <p:cNvGrpSpPr/>
                <p:nvPr/>
              </p:nvGrpSpPr>
              <p:grpSpPr>
                <a:xfrm>
                  <a:off x="7878036" y="1954607"/>
                  <a:ext cx="787238" cy="808509"/>
                  <a:chOff x="5624585" y="4372841"/>
                  <a:chExt cx="1415904" cy="1454160"/>
                </a:xfrm>
              </p:grpSpPr>
              <p:pic>
                <p:nvPicPr>
                  <p:cNvPr id="265" name="Picture 2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66" name="Picture 26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67" name="Picture 26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8" name="Picture 26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63" name="Picture 2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64" name="Picture 2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2" name="Group 251"/>
              <p:cNvGrpSpPr/>
              <p:nvPr/>
            </p:nvGrpSpPr>
            <p:grpSpPr>
              <a:xfrm>
                <a:off x="7673358" y="4569079"/>
                <a:ext cx="968095" cy="735958"/>
                <a:chOff x="5612130" y="1954607"/>
                <a:chExt cx="3133643" cy="1157080"/>
              </a:xfrm>
            </p:grpSpPr>
            <p:sp>
              <p:nvSpPr>
                <p:cNvPr id="253" name="Rectangle 252"/>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54" name="Group 253"/>
                <p:cNvGrpSpPr/>
                <p:nvPr/>
              </p:nvGrpSpPr>
              <p:grpSpPr>
                <a:xfrm>
                  <a:off x="7878036" y="1954607"/>
                  <a:ext cx="787238" cy="808509"/>
                  <a:chOff x="5624585" y="4372841"/>
                  <a:chExt cx="1415904" cy="1454160"/>
                </a:xfrm>
              </p:grpSpPr>
              <p:pic>
                <p:nvPicPr>
                  <p:cNvPr id="257" name="Picture 2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58" name="Picture 2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59" name="Picture 25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0" name="Picture 25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55" name="Picture 2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56" name="Picture 2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85" name="Group 284"/>
            <p:cNvGrpSpPr/>
            <p:nvPr/>
          </p:nvGrpSpPr>
          <p:grpSpPr>
            <a:xfrm>
              <a:off x="4578647" y="2592319"/>
              <a:ext cx="3895738" cy="758949"/>
              <a:chOff x="4745715" y="4554146"/>
              <a:chExt cx="3895738" cy="758949"/>
            </a:xfrm>
          </p:grpSpPr>
          <p:grpSp>
            <p:nvGrpSpPr>
              <p:cNvPr id="286" name="Group 285"/>
              <p:cNvGrpSpPr/>
              <p:nvPr/>
            </p:nvGrpSpPr>
            <p:grpSpPr>
              <a:xfrm>
                <a:off x="4745715" y="4569079"/>
                <a:ext cx="968095" cy="735958"/>
                <a:chOff x="5612130" y="1954607"/>
                <a:chExt cx="3133643" cy="1157080"/>
              </a:xfrm>
            </p:grpSpPr>
            <p:sp>
              <p:nvSpPr>
                <p:cNvPr id="314" name="Rectangle 313"/>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15" name="Group 314"/>
                <p:cNvGrpSpPr/>
                <p:nvPr/>
              </p:nvGrpSpPr>
              <p:grpSpPr>
                <a:xfrm>
                  <a:off x="7878036" y="1954607"/>
                  <a:ext cx="787238" cy="808509"/>
                  <a:chOff x="5624585" y="4372841"/>
                  <a:chExt cx="1415904" cy="1454160"/>
                </a:xfrm>
              </p:grpSpPr>
              <p:pic>
                <p:nvPicPr>
                  <p:cNvPr id="318" name="Picture 3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9" name="Picture 31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20" name="Picture 31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21" name="Picture 32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16" name="Picture 3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17" name="Picture 3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7" name="Group 286"/>
              <p:cNvGrpSpPr/>
              <p:nvPr/>
            </p:nvGrpSpPr>
            <p:grpSpPr>
              <a:xfrm>
                <a:off x="5682049" y="4554146"/>
                <a:ext cx="999901" cy="758949"/>
                <a:chOff x="5509177" y="1918460"/>
                <a:chExt cx="3236596" cy="1193227"/>
              </a:xfrm>
            </p:grpSpPr>
            <p:sp>
              <p:nvSpPr>
                <p:cNvPr id="306" name="Rectangle 305"/>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07" name="Group 306"/>
                <p:cNvGrpSpPr/>
                <p:nvPr/>
              </p:nvGrpSpPr>
              <p:grpSpPr>
                <a:xfrm>
                  <a:off x="7878036" y="1954607"/>
                  <a:ext cx="787238" cy="808509"/>
                  <a:chOff x="5624585" y="4372841"/>
                  <a:chExt cx="1415904" cy="1454160"/>
                </a:xfrm>
              </p:grpSpPr>
              <p:pic>
                <p:nvPicPr>
                  <p:cNvPr id="310" name="Picture 3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1" name="Picture 31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12" name="Picture 31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13" name="Picture 31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8" name="Picture 30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9" name="Picture 3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8" name="Group 287"/>
              <p:cNvGrpSpPr/>
              <p:nvPr/>
            </p:nvGrpSpPr>
            <p:grpSpPr>
              <a:xfrm>
                <a:off x="6692067" y="4569079"/>
                <a:ext cx="968095" cy="735958"/>
                <a:chOff x="5612130" y="1954607"/>
                <a:chExt cx="3133643" cy="1157080"/>
              </a:xfrm>
            </p:grpSpPr>
            <p:sp>
              <p:nvSpPr>
                <p:cNvPr id="298" name="Rectangle 29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9" name="Group 298"/>
                <p:cNvGrpSpPr/>
                <p:nvPr/>
              </p:nvGrpSpPr>
              <p:grpSpPr>
                <a:xfrm>
                  <a:off x="7878036" y="1954607"/>
                  <a:ext cx="787238" cy="808509"/>
                  <a:chOff x="5624585" y="4372841"/>
                  <a:chExt cx="1415904" cy="1454160"/>
                </a:xfrm>
              </p:grpSpPr>
              <p:pic>
                <p:nvPicPr>
                  <p:cNvPr id="302" name="Picture 3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03" name="Picture 30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04" name="Picture 30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05" name="Picture 30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0" name="Picture 2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1" name="Picture 3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9" name="Group 288"/>
              <p:cNvGrpSpPr/>
              <p:nvPr/>
            </p:nvGrpSpPr>
            <p:grpSpPr>
              <a:xfrm>
                <a:off x="7673358" y="4569079"/>
                <a:ext cx="968095" cy="735958"/>
                <a:chOff x="5612130" y="1954607"/>
                <a:chExt cx="3133643" cy="1157080"/>
              </a:xfrm>
            </p:grpSpPr>
            <p:sp>
              <p:nvSpPr>
                <p:cNvPr id="290" name="Rectangle 289"/>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1" name="Group 290"/>
                <p:cNvGrpSpPr/>
                <p:nvPr/>
              </p:nvGrpSpPr>
              <p:grpSpPr>
                <a:xfrm>
                  <a:off x="7878036" y="1954607"/>
                  <a:ext cx="787238" cy="808509"/>
                  <a:chOff x="5624585" y="4372841"/>
                  <a:chExt cx="1415904" cy="1454160"/>
                </a:xfrm>
              </p:grpSpPr>
              <p:pic>
                <p:nvPicPr>
                  <p:cNvPr id="294" name="Picture 2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95" name="Picture 29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96" name="Picture 29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97" name="Picture 29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92" name="Picture 29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93" name="Picture 29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322" name="Group 321"/>
            <p:cNvGrpSpPr/>
            <p:nvPr/>
          </p:nvGrpSpPr>
          <p:grpSpPr>
            <a:xfrm>
              <a:off x="4579524" y="3334178"/>
              <a:ext cx="3895738" cy="758949"/>
              <a:chOff x="4745715" y="4554146"/>
              <a:chExt cx="3895738" cy="758949"/>
            </a:xfrm>
          </p:grpSpPr>
          <p:grpSp>
            <p:nvGrpSpPr>
              <p:cNvPr id="323" name="Group 322"/>
              <p:cNvGrpSpPr/>
              <p:nvPr/>
            </p:nvGrpSpPr>
            <p:grpSpPr>
              <a:xfrm>
                <a:off x="4745715" y="4569079"/>
                <a:ext cx="968095" cy="735958"/>
                <a:chOff x="5612130" y="1954607"/>
                <a:chExt cx="3133643" cy="1157080"/>
              </a:xfrm>
            </p:grpSpPr>
            <p:sp>
              <p:nvSpPr>
                <p:cNvPr id="351" name="Rectangle 35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52" name="Group 351"/>
                <p:cNvGrpSpPr/>
                <p:nvPr/>
              </p:nvGrpSpPr>
              <p:grpSpPr>
                <a:xfrm>
                  <a:off x="7878036" y="1954607"/>
                  <a:ext cx="787238" cy="808509"/>
                  <a:chOff x="5624585" y="4372841"/>
                  <a:chExt cx="1415904" cy="1454160"/>
                </a:xfrm>
              </p:grpSpPr>
              <p:pic>
                <p:nvPicPr>
                  <p:cNvPr id="355" name="Picture 3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56" name="Picture 35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57" name="Picture 35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8" name="Picture 3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53" name="Picture 3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54" name="Picture 3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4" name="Group 323"/>
              <p:cNvGrpSpPr/>
              <p:nvPr/>
            </p:nvGrpSpPr>
            <p:grpSpPr>
              <a:xfrm>
                <a:off x="5682049" y="4554146"/>
                <a:ext cx="999901" cy="758949"/>
                <a:chOff x="5509177" y="1918460"/>
                <a:chExt cx="3236596" cy="1193227"/>
              </a:xfrm>
            </p:grpSpPr>
            <p:sp>
              <p:nvSpPr>
                <p:cNvPr id="343" name="Rectangle 342"/>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44" name="Group 343"/>
                <p:cNvGrpSpPr/>
                <p:nvPr/>
              </p:nvGrpSpPr>
              <p:grpSpPr>
                <a:xfrm>
                  <a:off x="7878036" y="1954607"/>
                  <a:ext cx="787238" cy="808509"/>
                  <a:chOff x="5624585" y="4372841"/>
                  <a:chExt cx="1415904" cy="1454160"/>
                </a:xfrm>
              </p:grpSpPr>
              <p:pic>
                <p:nvPicPr>
                  <p:cNvPr id="347" name="Picture 3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8" name="Picture 34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9" name="Picture 34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0" name="Picture 34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45" name="Picture 3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46" name="Picture 3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5" name="Group 324"/>
              <p:cNvGrpSpPr/>
              <p:nvPr/>
            </p:nvGrpSpPr>
            <p:grpSpPr>
              <a:xfrm>
                <a:off x="6692067" y="4569079"/>
                <a:ext cx="968095" cy="735958"/>
                <a:chOff x="5612130" y="1954607"/>
                <a:chExt cx="3133643" cy="1157080"/>
              </a:xfrm>
            </p:grpSpPr>
            <p:sp>
              <p:nvSpPr>
                <p:cNvPr id="335" name="Rectangle 334"/>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36" name="Group 335"/>
                <p:cNvGrpSpPr/>
                <p:nvPr/>
              </p:nvGrpSpPr>
              <p:grpSpPr>
                <a:xfrm>
                  <a:off x="7878036" y="1954607"/>
                  <a:ext cx="787238" cy="808509"/>
                  <a:chOff x="5624585" y="4372841"/>
                  <a:chExt cx="1415904" cy="1454160"/>
                </a:xfrm>
              </p:grpSpPr>
              <p:pic>
                <p:nvPicPr>
                  <p:cNvPr id="339" name="Picture 3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0" name="Picture 33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1" name="Picture 34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42" name="Picture 34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37" name="Picture 3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8" name="Picture 3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6" name="Group 325"/>
              <p:cNvGrpSpPr/>
              <p:nvPr/>
            </p:nvGrpSpPr>
            <p:grpSpPr>
              <a:xfrm>
                <a:off x="7673358" y="4569079"/>
                <a:ext cx="968095" cy="735958"/>
                <a:chOff x="5612130" y="1954607"/>
                <a:chExt cx="3133643" cy="1157080"/>
              </a:xfrm>
            </p:grpSpPr>
            <p:sp>
              <p:nvSpPr>
                <p:cNvPr id="327" name="Rectangle 32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28" name="Group 327"/>
                <p:cNvGrpSpPr/>
                <p:nvPr/>
              </p:nvGrpSpPr>
              <p:grpSpPr>
                <a:xfrm>
                  <a:off x="7878036" y="1954607"/>
                  <a:ext cx="787238" cy="808509"/>
                  <a:chOff x="5624585" y="4372841"/>
                  <a:chExt cx="1415904" cy="1454160"/>
                </a:xfrm>
              </p:grpSpPr>
              <p:pic>
                <p:nvPicPr>
                  <p:cNvPr id="331" name="Picture 3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32" name="Picture 33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33" name="Picture 3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34" name="Picture 3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29" name="Picture 3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0" name="Picture 3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Application(s)</a:t>
            </a:r>
          </a:p>
        </p:txBody>
      </p:sp>
      <p:sp>
        <p:nvSpPr>
          <p:cNvPr id="21" name="TextBox 20"/>
          <p:cNvSpPr txBox="1"/>
          <p:nvPr/>
        </p:nvSpPr>
        <p:spPr>
          <a:xfrm>
            <a:off x="1197153" y="6263814"/>
            <a:ext cx="3048337" cy="369332"/>
          </a:xfrm>
          <a:prstGeom prst="rect">
            <a:avLst/>
          </a:prstGeom>
          <a:noFill/>
        </p:spPr>
        <p:txBody>
          <a:bodyPr wrap="square" rtlCol="0">
            <a:spAutoFit/>
          </a:bodyPr>
          <a:lstStyle/>
          <a:p>
            <a:r>
              <a:rPr lang="en-US" dirty="0"/>
              <a:t>Session Based Computing</a:t>
            </a:r>
          </a:p>
        </p:txBody>
      </p:sp>
      <p:grpSp>
        <p:nvGrpSpPr>
          <p:cNvPr id="22" name="Group 21"/>
          <p:cNvGrpSpPr/>
          <p:nvPr/>
        </p:nvGrpSpPr>
        <p:grpSpPr>
          <a:xfrm>
            <a:off x="4582927" y="4373040"/>
            <a:ext cx="3863537" cy="2298235"/>
            <a:chOff x="4582927" y="4362814"/>
            <a:chExt cx="3863537" cy="2308461"/>
          </a:xfrm>
        </p:grpSpPr>
        <p:grpSp>
          <p:nvGrpSpPr>
            <p:cNvPr id="238" name="Group 237"/>
            <p:cNvGrpSpPr/>
            <p:nvPr/>
          </p:nvGrpSpPr>
          <p:grpSpPr>
            <a:xfrm>
              <a:off x="4582927" y="4362814"/>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dirty="0">
                    <a:gradFill>
                      <a:gsLst>
                        <a:gs pos="16814">
                          <a:srgbClr val="FFFFFF"/>
                        </a:gs>
                        <a:gs pos="46000">
                          <a:srgbClr val="FFFFFF"/>
                        </a:gs>
                      </a:gsLst>
                      <a:lin ang="5400000" scaled="0"/>
                    </a:gradFill>
                  </a:rPr>
                  <a:t>Hardware Virtualization</a:t>
                </a:r>
              </a:p>
            </p:txBody>
          </p:sp>
          <p:pic>
            <p:nvPicPr>
              <p:cNvPr id="242" name="Picture 2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a:solidFill>
                <a:schemeClr val="tx1"/>
              </a:solidFill>
            </p:spPr>
          </p:pic>
        </p:grpSp>
        <p:sp>
          <p:nvSpPr>
            <p:cNvPr id="361" name="TextBox 360"/>
            <p:cNvSpPr txBox="1"/>
            <p:nvPr/>
          </p:nvSpPr>
          <p:spPr>
            <a:xfrm>
              <a:off x="5036021" y="6301943"/>
              <a:ext cx="3048337" cy="369332"/>
            </a:xfrm>
            <a:prstGeom prst="rect">
              <a:avLst/>
            </a:prstGeom>
            <a:noFill/>
          </p:spPr>
          <p:txBody>
            <a:bodyPr wrap="square" rtlCol="0">
              <a:spAutoFit/>
            </a:bodyPr>
            <a:lstStyle/>
            <a:p>
              <a:r>
                <a:rPr lang="en-US" dirty="0"/>
                <a:t>VM or VDI Based Computing</a:t>
              </a:r>
            </a:p>
          </p:txBody>
        </p:sp>
      </p:grpSp>
      <p:sp>
        <p:nvSpPr>
          <p:cNvPr id="192" name="Rectangle 191"/>
          <p:cNvSpPr/>
          <p:nvPr/>
        </p:nvSpPr>
        <p:spPr bwMode="auto">
          <a:xfrm>
            <a:off x="4790122" y="366569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3" name="Rectangle 192"/>
          <p:cNvSpPr/>
          <p:nvPr/>
        </p:nvSpPr>
        <p:spPr bwMode="auto">
          <a:xfrm>
            <a:off x="5738846" y="365590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4" name="Rectangle 193"/>
          <p:cNvSpPr/>
          <p:nvPr/>
        </p:nvSpPr>
        <p:spPr bwMode="auto">
          <a:xfrm>
            <a:off x="6709555" y="366732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5" name="Rectangle 194"/>
          <p:cNvSpPr/>
          <p:nvPr/>
        </p:nvSpPr>
        <p:spPr bwMode="auto">
          <a:xfrm>
            <a:off x="7691626" y="365585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7" name="Rectangle 196"/>
          <p:cNvSpPr/>
          <p:nvPr/>
        </p:nvSpPr>
        <p:spPr bwMode="auto">
          <a:xfrm>
            <a:off x="4785049" y="2926203"/>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8" name="Rectangle 197"/>
          <p:cNvSpPr/>
          <p:nvPr/>
        </p:nvSpPr>
        <p:spPr bwMode="auto">
          <a:xfrm>
            <a:off x="5733773" y="291641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237" name="Rectangle 236"/>
          <p:cNvSpPr/>
          <p:nvPr/>
        </p:nvSpPr>
        <p:spPr bwMode="auto">
          <a:xfrm>
            <a:off x="6704482" y="2927835"/>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2" name="Rectangle 361"/>
          <p:cNvSpPr/>
          <p:nvPr/>
        </p:nvSpPr>
        <p:spPr bwMode="auto">
          <a:xfrm>
            <a:off x="7686553" y="2916369"/>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3" name="Rectangle 362"/>
          <p:cNvSpPr/>
          <p:nvPr/>
        </p:nvSpPr>
        <p:spPr bwMode="auto">
          <a:xfrm>
            <a:off x="4808458" y="220080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4" name="Rectangle 363"/>
          <p:cNvSpPr/>
          <p:nvPr/>
        </p:nvSpPr>
        <p:spPr bwMode="auto">
          <a:xfrm>
            <a:off x="5757182" y="219101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5" name="Rectangle 364"/>
          <p:cNvSpPr/>
          <p:nvPr/>
        </p:nvSpPr>
        <p:spPr bwMode="auto">
          <a:xfrm>
            <a:off x="6727891" y="220243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6" name="Rectangle 365"/>
          <p:cNvSpPr/>
          <p:nvPr/>
        </p:nvSpPr>
        <p:spPr bwMode="auto">
          <a:xfrm>
            <a:off x="7709962" y="219096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7" name="Rectangle 366"/>
          <p:cNvSpPr/>
          <p:nvPr/>
        </p:nvSpPr>
        <p:spPr bwMode="auto">
          <a:xfrm>
            <a:off x="4785257" y="1453906"/>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8" name="Rectangle 367"/>
          <p:cNvSpPr/>
          <p:nvPr/>
        </p:nvSpPr>
        <p:spPr bwMode="auto">
          <a:xfrm>
            <a:off x="5733981" y="1444121"/>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9" name="Rectangle 368"/>
          <p:cNvSpPr/>
          <p:nvPr/>
        </p:nvSpPr>
        <p:spPr bwMode="auto">
          <a:xfrm>
            <a:off x="6704690" y="145553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70" name="Rectangle 369"/>
          <p:cNvSpPr/>
          <p:nvPr/>
        </p:nvSpPr>
        <p:spPr bwMode="auto">
          <a:xfrm>
            <a:off x="7686761" y="144407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 name="Arrow: Striped Right 2"/>
          <p:cNvSpPr/>
          <p:nvPr/>
        </p:nvSpPr>
        <p:spPr>
          <a:xfrm rot="19574349">
            <a:off x="1930160" y="1676961"/>
            <a:ext cx="4587709" cy="5571486"/>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Massive VM Overhead</a:t>
            </a:r>
          </a:p>
          <a:p>
            <a:pPr algn="ctr"/>
            <a:r>
              <a:rPr lang="en-US" sz="2400" dirty="0">
                <a:solidFill>
                  <a:schemeClr val="tx1"/>
                </a:solidFill>
              </a:rPr>
              <a:t>(Disk, Disk IO, Memory, CPU, OS, Licenses, Density, The works)</a:t>
            </a:r>
            <a:endParaRPr lang="en-US" dirty="0"/>
          </a:p>
        </p:txBody>
      </p:sp>
      <p:sp>
        <p:nvSpPr>
          <p:cNvPr id="199" name="Callout: Down Arrow 198"/>
          <p:cNvSpPr/>
          <p:nvPr/>
        </p:nvSpPr>
        <p:spPr>
          <a:xfrm rot="3091998">
            <a:off x="7859179" y="34009"/>
            <a:ext cx="2724681" cy="2929864"/>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 Apps, </a:t>
            </a:r>
            <a:r>
              <a:rPr lang="en-US" sz="3200" dirty="0" err="1">
                <a:solidFill>
                  <a:schemeClr val="accent1">
                    <a:lumMod val="50000"/>
                  </a:schemeClr>
                </a:solidFill>
              </a:rPr>
              <a:t>Config</a:t>
            </a:r>
            <a:r>
              <a:rPr lang="en-US" sz="3200" dirty="0">
                <a:solidFill>
                  <a:schemeClr val="accent1">
                    <a:lumMod val="50000"/>
                  </a:schemeClr>
                </a:solidFill>
              </a:rPr>
              <a:t>, Mgmt</a:t>
            </a:r>
          </a:p>
          <a:p>
            <a:pPr algn="ctr"/>
            <a:r>
              <a:rPr lang="en-US" sz="3200" dirty="0">
                <a:solidFill>
                  <a:schemeClr val="accent1">
                    <a:lumMod val="50000"/>
                  </a:schemeClr>
                </a:solidFill>
              </a:rPr>
              <a:t>EACH Workload</a:t>
            </a:r>
          </a:p>
        </p:txBody>
      </p:sp>
    </p:spTree>
    <p:extLst>
      <p:ext uri="{BB962C8B-B14F-4D97-AF65-F5344CB8AC3E}">
        <p14:creationId xmlns:p14="http://schemas.microsoft.com/office/powerpoint/2010/main" val="186315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92"/>
                                        </p:tgtEl>
                                        <p:attrNameLst>
                                          <p:attrName>style.visibility</p:attrName>
                                        </p:attrNameLst>
                                      </p:cBhvr>
                                      <p:to>
                                        <p:strVal val="visible"/>
                                      </p:to>
                                    </p:set>
                                    <p:animEffect transition="in" filter="fade">
                                      <p:cBhvr>
                                        <p:cTn id="23" dur="500"/>
                                        <p:tgtEl>
                                          <p:spTgt spid="19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3"/>
                                        </p:tgtEl>
                                        <p:attrNameLst>
                                          <p:attrName>style.visibility</p:attrName>
                                        </p:attrNameLst>
                                      </p:cBhvr>
                                      <p:to>
                                        <p:strVal val="visible"/>
                                      </p:to>
                                    </p:set>
                                    <p:animEffect transition="in" filter="fade">
                                      <p:cBhvr>
                                        <p:cTn id="26" dur="500"/>
                                        <p:tgtEl>
                                          <p:spTgt spid="19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4"/>
                                        </p:tgtEl>
                                        <p:attrNameLst>
                                          <p:attrName>style.visibility</p:attrName>
                                        </p:attrNameLst>
                                      </p:cBhvr>
                                      <p:to>
                                        <p:strVal val="visible"/>
                                      </p:to>
                                    </p:set>
                                    <p:animEffect transition="in" filter="fade">
                                      <p:cBhvr>
                                        <p:cTn id="29" dur="500"/>
                                        <p:tgtEl>
                                          <p:spTgt spid="19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7"/>
                                        </p:tgtEl>
                                        <p:attrNameLst>
                                          <p:attrName>style.visibility</p:attrName>
                                        </p:attrNameLst>
                                      </p:cBhvr>
                                      <p:to>
                                        <p:strVal val="visible"/>
                                      </p:to>
                                    </p:set>
                                    <p:animEffect transition="in" filter="fade">
                                      <p:cBhvr>
                                        <p:cTn id="38" dur="500"/>
                                        <p:tgtEl>
                                          <p:spTgt spid="2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fade">
                                      <p:cBhvr>
                                        <p:cTn id="41" dur="500"/>
                                        <p:tgtEl>
                                          <p:spTgt spid="19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7"/>
                                        </p:tgtEl>
                                        <p:attrNameLst>
                                          <p:attrName>style.visibility</p:attrName>
                                        </p:attrNameLst>
                                      </p:cBhvr>
                                      <p:to>
                                        <p:strVal val="visible"/>
                                      </p:to>
                                    </p:set>
                                    <p:animEffect transition="in" filter="fade">
                                      <p:cBhvr>
                                        <p:cTn id="44" dur="500"/>
                                        <p:tgtEl>
                                          <p:spTgt spid="19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3"/>
                                        </p:tgtEl>
                                        <p:attrNameLst>
                                          <p:attrName>style.visibility</p:attrName>
                                        </p:attrNameLst>
                                      </p:cBhvr>
                                      <p:to>
                                        <p:strVal val="visible"/>
                                      </p:to>
                                    </p:set>
                                    <p:animEffect transition="in" filter="fade">
                                      <p:cBhvr>
                                        <p:cTn id="47" dur="500"/>
                                        <p:tgtEl>
                                          <p:spTgt spid="36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4"/>
                                        </p:tgtEl>
                                        <p:attrNameLst>
                                          <p:attrName>style.visibility</p:attrName>
                                        </p:attrNameLst>
                                      </p:cBhvr>
                                      <p:to>
                                        <p:strVal val="visible"/>
                                      </p:to>
                                    </p:set>
                                    <p:animEffect transition="in" filter="fade">
                                      <p:cBhvr>
                                        <p:cTn id="50" dur="500"/>
                                        <p:tgtEl>
                                          <p:spTgt spid="36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5"/>
                                        </p:tgtEl>
                                        <p:attrNameLst>
                                          <p:attrName>style.visibility</p:attrName>
                                        </p:attrNameLst>
                                      </p:cBhvr>
                                      <p:to>
                                        <p:strVal val="visible"/>
                                      </p:to>
                                    </p:set>
                                    <p:animEffect transition="in" filter="fade">
                                      <p:cBhvr>
                                        <p:cTn id="53" dur="500"/>
                                        <p:tgtEl>
                                          <p:spTgt spid="36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6"/>
                                        </p:tgtEl>
                                        <p:attrNameLst>
                                          <p:attrName>style.visibility</p:attrName>
                                        </p:attrNameLst>
                                      </p:cBhvr>
                                      <p:to>
                                        <p:strVal val="visible"/>
                                      </p:to>
                                    </p:set>
                                    <p:animEffect transition="in" filter="fade">
                                      <p:cBhvr>
                                        <p:cTn id="56" dur="500"/>
                                        <p:tgtEl>
                                          <p:spTgt spid="3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0"/>
                                        </p:tgtEl>
                                        <p:attrNameLst>
                                          <p:attrName>style.visibility</p:attrName>
                                        </p:attrNameLst>
                                      </p:cBhvr>
                                      <p:to>
                                        <p:strVal val="visible"/>
                                      </p:to>
                                    </p:set>
                                    <p:animEffect transition="in" filter="fade">
                                      <p:cBhvr>
                                        <p:cTn id="59" dur="500"/>
                                        <p:tgtEl>
                                          <p:spTgt spid="3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9"/>
                                        </p:tgtEl>
                                        <p:attrNameLst>
                                          <p:attrName>style.visibility</p:attrName>
                                        </p:attrNameLst>
                                      </p:cBhvr>
                                      <p:to>
                                        <p:strVal val="visible"/>
                                      </p:to>
                                    </p:set>
                                    <p:animEffect transition="in" filter="fade">
                                      <p:cBhvr>
                                        <p:cTn id="62" dur="500"/>
                                        <p:tgtEl>
                                          <p:spTgt spid="36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8"/>
                                        </p:tgtEl>
                                        <p:attrNameLst>
                                          <p:attrName>style.visibility</p:attrName>
                                        </p:attrNameLst>
                                      </p:cBhvr>
                                      <p:to>
                                        <p:strVal val="visible"/>
                                      </p:to>
                                    </p:set>
                                    <p:animEffect transition="in" filter="fade">
                                      <p:cBhvr>
                                        <p:cTn id="65" dur="500"/>
                                        <p:tgtEl>
                                          <p:spTgt spid="3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7"/>
                                        </p:tgtEl>
                                        <p:attrNameLst>
                                          <p:attrName>style.visibility</p:attrName>
                                        </p:attrNameLst>
                                      </p:cBhvr>
                                      <p:to>
                                        <p:strVal val="visible"/>
                                      </p:to>
                                    </p:set>
                                    <p:animEffect transition="in" filter="fade">
                                      <p:cBhvr>
                                        <p:cTn id="68" dur="500"/>
                                        <p:tgtEl>
                                          <p:spTgt spid="367"/>
                                        </p:tgtEl>
                                      </p:cBhvr>
                                    </p:animEffect>
                                  </p:childTnLst>
                                </p:cTn>
                              </p:par>
                              <p:par>
                                <p:cTn id="69" presetID="10" presetClass="exit" presetSubtype="0" fill="hold" grpId="0" nodeType="withEffect">
                                  <p:stCondLst>
                                    <p:cond delay="0"/>
                                  </p:stCondLst>
                                  <p:childTnLst>
                                    <p:animEffect transition="out" filter="fade">
                                      <p:cBhvr>
                                        <p:cTn id="70" dur="500"/>
                                        <p:tgtEl>
                                          <p:spTgt spid="359"/>
                                        </p:tgtEl>
                                      </p:cBhvr>
                                    </p:animEffect>
                                    <p:set>
                                      <p:cBhvr>
                                        <p:cTn id="71" dur="1" fill="hold">
                                          <p:stCondLst>
                                            <p:cond delay="499"/>
                                          </p:stCondLst>
                                        </p:cTn>
                                        <p:tgtEl>
                                          <p:spTgt spid="359"/>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360"/>
                                        </p:tgtEl>
                                      </p:cBhvr>
                                    </p:animEffect>
                                    <p:set>
                                      <p:cBhvr>
                                        <p:cTn id="74" dur="1" fill="hold">
                                          <p:stCondLst>
                                            <p:cond delay="499"/>
                                          </p:stCondLst>
                                        </p:cTn>
                                        <p:tgtEl>
                                          <p:spTgt spid="36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199"/>
                                        </p:tgtEl>
                                        <p:attrNameLst>
                                          <p:attrName>style.visibility</p:attrName>
                                        </p:attrNameLst>
                                      </p:cBhvr>
                                      <p:to>
                                        <p:strVal val="visible"/>
                                      </p:to>
                                    </p:set>
                                    <p:anim calcmode="lin" valueType="num">
                                      <p:cBhvr>
                                        <p:cTn id="79" dur="1000" fill="hold"/>
                                        <p:tgtEl>
                                          <p:spTgt spid="199"/>
                                        </p:tgtEl>
                                        <p:attrNameLst>
                                          <p:attrName>ppt_w</p:attrName>
                                        </p:attrNameLst>
                                      </p:cBhvr>
                                      <p:tavLst>
                                        <p:tav tm="0">
                                          <p:val>
                                            <p:fltVal val="0"/>
                                          </p:val>
                                        </p:tav>
                                        <p:tav tm="100000">
                                          <p:val>
                                            <p:strVal val="#ppt_w"/>
                                          </p:val>
                                        </p:tav>
                                      </p:tavLst>
                                    </p:anim>
                                    <p:anim calcmode="lin" valueType="num">
                                      <p:cBhvr>
                                        <p:cTn id="80" dur="1000" fill="hold"/>
                                        <p:tgtEl>
                                          <p:spTgt spid="199"/>
                                        </p:tgtEl>
                                        <p:attrNameLst>
                                          <p:attrName>ppt_h</p:attrName>
                                        </p:attrNameLst>
                                      </p:cBhvr>
                                      <p:tavLst>
                                        <p:tav tm="0">
                                          <p:val>
                                            <p:fltVal val="0"/>
                                          </p:val>
                                        </p:tav>
                                        <p:tav tm="100000">
                                          <p:val>
                                            <p:strVal val="#ppt_h"/>
                                          </p:val>
                                        </p:tav>
                                      </p:tavLst>
                                    </p:anim>
                                    <p:anim calcmode="lin" valueType="num">
                                      <p:cBhvr>
                                        <p:cTn id="81" dur="1000" fill="hold"/>
                                        <p:tgtEl>
                                          <p:spTgt spid="199"/>
                                        </p:tgtEl>
                                        <p:attrNameLst>
                                          <p:attrName>style.rotation</p:attrName>
                                        </p:attrNameLst>
                                      </p:cBhvr>
                                      <p:tavLst>
                                        <p:tav tm="0">
                                          <p:val>
                                            <p:fltVal val="90"/>
                                          </p:val>
                                        </p:tav>
                                        <p:tav tm="100000">
                                          <p:val>
                                            <p:fltVal val="0"/>
                                          </p:val>
                                        </p:tav>
                                      </p:tavLst>
                                    </p:anim>
                                    <p:animEffect transition="in" filter="fade">
                                      <p:cBhvr>
                                        <p:cTn id="82" dur="1000"/>
                                        <p:tgtEl>
                                          <p:spTgt spid="199"/>
                                        </p:tgtEl>
                                      </p:cBhvr>
                                    </p:animEffect>
                                  </p:childTnLst>
                                </p:cTn>
                              </p:par>
                            </p:childTnLst>
                          </p:cTn>
                        </p:par>
                      </p:childTnLst>
                    </p:cTn>
                  </p:par>
                  <p:par>
                    <p:cTn id="83" fill="hold">
                      <p:stCondLst>
                        <p:cond delay="indefinite"/>
                      </p:stCondLst>
                      <p:childTnLst>
                        <p:par>
                          <p:cTn id="84" fill="hold">
                            <p:stCondLst>
                              <p:cond delay="0"/>
                            </p:stCondLst>
                            <p:childTnLst>
                              <p:par>
                                <p:cTn id="85" presetID="26"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wipe(down)">
                                      <p:cBhvr>
                                        <p:cTn id="87" dur="580">
                                          <p:stCondLst>
                                            <p:cond delay="0"/>
                                          </p:stCondLst>
                                        </p:cTn>
                                        <p:tgtEl>
                                          <p:spTgt spid="3"/>
                                        </p:tgtEl>
                                      </p:cBhvr>
                                    </p:animEffect>
                                    <p:anim calcmode="lin" valueType="num">
                                      <p:cBhvr>
                                        <p:cTn id="8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gtEl>
                                      </p:cBhvr>
                                      <p:to x="100000" y="60000"/>
                                    </p:animScale>
                                    <p:animScale>
                                      <p:cBhvr>
                                        <p:cTn id="94" dur="166" decel="50000">
                                          <p:stCondLst>
                                            <p:cond delay="676"/>
                                          </p:stCondLst>
                                        </p:cTn>
                                        <p:tgtEl>
                                          <p:spTgt spid="3"/>
                                        </p:tgtEl>
                                      </p:cBhvr>
                                      <p:to x="100000" y="100000"/>
                                    </p:animScale>
                                    <p:animScale>
                                      <p:cBhvr>
                                        <p:cTn id="95" dur="26">
                                          <p:stCondLst>
                                            <p:cond delay="1312"/>
                                          </p:stCondLst>
                                        </p:cTn>
                                        <p:tgtEl>
                                          <p:spTgt spid="3"/>
                                        </p:tgtEl>
                                      </p:cBhvr>
                                      <p:to x="100000" y="80000"/>
                                    </p:animScale>
                                    <p:animScale>
                                      <p:cBhvr>
                                        <p:cTn id="96" dur="166" decel="50000">
                                          <p:stCondLst>
                                            <p:cond delay="1338"/>
                                          </p:stCondLst>
                                        </p:cTn>
                                        <p:tgtEl>
                                          <p:spTgt spid="3"/>
                                        </p:tgtEl>
                                      </p:cBhvr>
                                      <p:to x="100000" y="100000"/>
                                    </p:animScale>
                                    <p:animScale>
                                      <p:cBhvr>
                                        <p:cTn id="97" dur="26">
                                          <p:stCondLst>
                                            <p:cond delay="1642"/>
                                          </p:stCondLst>
                                        </p:cTn>
                                        <p:tgtEl>
                                          <p:spTgt spid="3"/>
                                        </p:tgtEl>
                                      </p:cBhvr>
                                      <p:to x="100000" y="90000"/>
                                    </p:animScale>
                                    <p:animScale>
                                      <p:cBhvr>
                                        <p:cTn id="98" dur="166" decel="50000">
                                          <p:stCondLst>
                                            <p:cond delay="1668"/>
                                          </p:stCondLst>
                                        </p:cTn>
                                        <p:tgtEl>
                                          <p:spTgt spid="3"/>
                                        </p:tgtEl>
                                      </p:cBhvr>
                                      <p:to x="100000" y="100000"/>
                                    </p:animScale>
                                    <p:animScale>
                                      <p:cBhvr>
                                        <p:cTn id="99" dur="26">
                                          <p:stCondLst>
                                            <p:cond delay="1808"/>
                                          </p:stCondLst>
                                        </p:cTn>
                                        <p:tgtEl>
                                          <p:spTgt spid="3"/>
                                        </p:tgtEl>
                                      </p:cBhvr>
                                      <p:to x="100000" y="95000"/>
                                    </p:animScale>
                                    <p:animScale>
                                      <p:cBhvr>
                                        <p:cTn id="10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9" grpId="0" animBg="1"/>
      <p:bldP spid="360" grpId="0"/>
      <p:bldP spid="192" grpId="0" animBg="1"/>
      <p:bldP spid="193" grpId="0" animBg="1"/>
      <p:bldP spid="194" grpId="0" animBg="1"/>
      <p:bldP spid="195" grpId="0" animBg="1"/>
      <p:bldP spid="197" grpId="0" animBg="1"/>
      <p:bldP spid="198" grpId="0" animBg="1"/>
      <p:bldP spid="237"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 grpId="0" animBg="1"/>
      <p:bldP spid="19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09"/>
            <a:ext cx="5462299" cy="574418"/>
          </a:xfrm>
        </p:spPr>
        <p:txBody>
          <a:bodyPr>
            <a:normAutofit fontScale="90000"/>
          </a:bodyPr>
          <a:lstStyle/>
          <a:p>
            <a:pPr>
              <a:tabLst>
                <a:tab pos="953967" algn="l"/>
              </a:tabLst>
            </a:pPr>
            <a:r>
              <a:rPr lang="en-US" sz="4000" dirty="0"/>
              <a:t>Containers</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11" name="Right Brace 10"/>
          <p:cNvSpPr/>
          <p:nvPr/>
        </p:nvSpPr>
        <p:spPr>
          <a:xfrm>
            <a:off x="8670559" y="1460196"/>
            <a:ext cx="408139" cy="247858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Hardware / Hypervisor Level</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a:solidFill>
              <a:schemeClr val="tx1"/>
            </a:solidFill>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Application(s)</a:t>
            </a:r>
          </a:p>
        </p:txBody>
      </p:sp>
      <p:sp>
        <p:nvSpPr>
          <p:cNvPr id="21" name="TextBox 20"/>
          <p:cNvSpPr txBox="1"/>
          <p:nvPr/>
        </p:nvSpPr>
        <p:spPr>
          <a:xfrm>
            <a:off x="569712" y="6263814"/>
            <a:ext cx="420586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Density Advantages</a:t>
            </a:r>
          </a:p>
        </p:txBody>
      </p:sp>
      <p:grpSp>
        <p:nvGrpSpPr>
          <p:cNvPr id="238" name="Group 237"/>
          <p:cNvGrpSpPr/>
          <p:nvPr/>
        </p:nvGrpSpPr>
        <p:grpSpPr>
          <a:xfrm>
            <a:off x="4575406" y="4378955"/>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242" name="Picture 2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a:solidFill>
              <a:schemeClr val="tx1"/>
            </a:solidFill>
          </p:spPr>
        </p:pic>
      </p:grpSp>
      <p:grpSp>
        <p:nvGrpSpPr>
          <p:cNvPr id="6" name="Group 5"/>
          <p:cNvGrpSpPr/>
          <p:nvPr/>
        </p:nvGrpSpPr>
        <p:grpSpPr>
          <a:xfrm>
            <a:off x="550595" y="3204744"/>
            <a:ext cx="3925874" cy="511011"/>
            <a:chOff x="550595" y="3505968"/>
            <a:chExt cx="3925874" cy="511011"/>
          </a:xfrm>
        </p:grpSpPr>
        <p:grpSp>
          <p:nvGrpSpPr>
            <p:cNvPr id="5" name="Group 4"/>
            <p:cNvGrpSpPr/>
            <p:nvPr/>
          </p:nvGrpSpPr>
          <p:grpSpPr>
            <a:xfrm>
              <a:off x="550595" y="3505968"/>
              <a:ext cx="955475" cy="502187"/>
              <a:chOff x="572111" y="3518840"/>
              <a:chExt cx="855790" cy="489315"/>
            </a:xfrm>
          </p:grpSpPr>
          <p:pic>
            <p:nvPicPr>
              <p:cNvPr id="192" name="Picture 191"/>
              <p:cNvPicPr>
                <a:picLocks noChangeAspect="1"/>
              </p:cNvPicPr>
              <p:nvPr/>
            </p:nvPicPr>
            <p:blipFill>
              <a:blip r:embed="rId7"/>
              <a:stretch>
                <a:fillRect/>
              </a:stretch>
            </p:blipFill>
            <p:spPr>
              <a:xfrm>
                <a:off x="572111" y="3518840"/>
                <a:ext cx="855790" cy="489315"/>
              </a:xfrm>
              <a:prstGeom prst="rect">
                <a:avLst/>
              </a:prstGeom>
            </p:spPr>
          </p:pic>
          <p:sp>
            <p:nvSpPr>
              <p:cNvPr id="3" name="TextBox 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2" name="Group 371"/>
            <p:cNvGrpSpPr/>
            <p:nvPr/>
          </p:nvGrpSpPr>
          <p:grpSpPr>
            <a:xfrm>
              <a:off x="1547948" y="3514792"/>
              <a:ext cx="955475" cy="502187"/>
              <a:chOff x="572111" y="3518840"/>
              <a:chExt cx="855790" cy="489315"/>
            </a:xfrm>
          </p:grpSpPr>
          <p:pic>
            <p:nvPicPr>
              <p:cNvPr id="373" name="Picture 372"/>
              <p:cNvPicPr>
                <a:picLocks noChangeAspect="1"/>
              </p:cNvPicPr>
              <p:nvPr/>
            </p:nvPicPr>
            <p:blipFill>
              <a:blip r:embed="rId7"/>
              <a:stretch>
                <a:fillRect/>
              </a:stretch>
            </p:blipFill>
            <p:spPr>
              <a:xfrm>
                <a:off x="572111" y="3518840"/>
                <a:ext cx="855790" cy="489315"/>
              </a:xfrm>
              <a:prstGeom prst="rect">
                <a:avLst/>
              </a:prstGeom>
            </p:spPr>
          </p:pic>
          <p:sp>
            <p:nvSpPr>
              <p:cNvPr id="374" name="TextBox 3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5" name="Group 374"/>
            <p:cNvGrpSpPr/>
            <p:nvPr/>
          </p:nvGrpSpPr>
          <p:grpSpPr>
            <a:xfrm>
              <a:off x="2541353" y="3505968"/>
              <a:ext cx="955475" cy="502187"/>
              <a:chOff x="572111" y="3518840"/>
              <a:chExt cx="855790" cy="489315"/>
            </a:xfrm>
          </p:grpSpPr>
          <p:pic>
            <p:nvPicPr>
              <p:cNvPr id="376" name="Picture 375"/>
              <p:cNvPicPr>
                <a:picLocks noChangeAspect="1"/>
              </p:cNvPicPr>
              <p:nvPr/>
            </p:nvPicPr>
            <p:blipFill>
              <a:blip r:embed="rId7"/>
              <a:stretch>
                <a:fillRect/>
              </a:stretch>
            </p:blipFill>
            <p:spPr>
              <a:xfrm>
                <a:off x="572111" y="3518840"/>
                <a:ext cx="855790" cy="489315"/>
              </a:xfrm>
              <a:prstGeom prst="rect">
                <a:avLst/>
              </a:prstGeom>
            </p:spPr>
          </p:pic>
          <p:sp>
            <p:nvSpPr>
              <p:cNvPr id="377" name="TextBox 37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8" name="Group 377"/>
            <p:cNvGrpSpPr/>
            <p:nvPr/>
          </p:nvGrpSpPr>
          <p:grpSpPr>
            <a:xfrm>
              <a:off x="3520994" y="3509109"/>
              <a:ext cx="955475" cy="502187"/>
              <a:chOff x="572111" y="3518840"/>
              <a:chExt cx="855790" cy="489315"/>
            </a:xfrm>
          </p:grpSpPr>
          <p:pic>
            <p:nvPicPr>
              <p:cNvPr id="379" name="Picture 378"/>
              <p:cNvPicPr>
                <a:picLocks noChangeAspect="1"/>
              </p:cNvPicPr>
              <p:nvPr/>
            </p:nvPicPr>
            <p:blipFill>
              <a:blip r:embed="rId7"/>
              <a:stretch>
                <a:fillRect/>
              </a:stretch>
            </p:blipFill>
            <p:spPr>
              <a:xfrm>
                <a:off x="572111" y="3518840"/>
                <a:ext cx="855790" cy="489315"/>
              </a:xfrm>
              <a:prstGeom prst="rect">
                <a:avLst/>
              </a:prstGeom>
            </p:spPr>
          </p:pic>
          <p:sp>
            <p:nvSpPr>
              <p:cNvPr id="380" name="TextBox 37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81" name="Group 380"/>
          <p:cNvGrpSpPr/>
          <p:nvPr/>
        </p:nvGrpSpPr>
        <p:grpSpPr>
          <a:xfrm>
            <a:off x="551119" y="2678915"/>
            <a:ext cx="3925874" cy="511011"/>
            <a:chOff x="550595" y="3505968"/>
            <a:chExt cx="3925874" cy="511011"/>
          </a:xfrm>
        </p:grpSpPr>
        <p:grpSp>
          <p:nvGrpSpPr>
            <p:cNvPr id="382" name="Group 381"/>
            <p:cNvGrpSpPr/>
            <p:nvPr/>
          </p:nvGrpSpPr>
          <p:grpSpPr>
            <a:xfrm>
              <a:off x="550595" y="3505968"/>
              <a:ext cx="955475" cy="502187"/>
              <a:chOff x="572111" y="3518840"/>
              <a:chExt cx="855790" cy="489315"/>
            </a:xfrm>
          </p:grpSpPr>
          <p:pic>
            <p:nvPicPr>
              <p:cNvPr id="392" name="Picture 391"/>
              <p:cNvPicPr>
                <a:picLocks noChangeAspect="1"/>
              </p:cNvPicPr>
              <p:nvPr/>
            </p:nvPicPr>
            <p:blipFill>
              <a:blip r:embed="rId7"/>
              <a:stretch>
                <a:fillRect/>
              </a:stretch>
            </p:blipFill>
            <p:spPr>
              <a:xfrm>
                <a:off x="572111" y="3518840"/>
                <a:ext cx="855790" cy="489315"/>
              </a:xfrm>
              <a:prstGeom prst="rect">
                <a:avLst/>
              </a:prstGeom>
            </p:spPr>
          </p:pic>
          <p:sp>
            <p:nvSpPr>
              <p:cNvPr id="393" name="TextBox 39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3" name="Group 382"/>
            <p:cNvGrpSpPr/>
            <p:nvPr/>
          </p:nvGrpSpPr>
          <p:grpSpPr>
            <a:xfrm>
              <a:off x="1547948" y="3514792"/>
              <a:ext cx="955475" cy="502187"/>
              <a:chOff x="572111" y="3518840"/>
              <a:chExt cx="855790" cy="489315"/>
            </a:xfrm>
          </p:grpSpPr>
          <p:pic>
            <p:nvPicPr>
              <p:cNvPr id="390" name="Picture 389"/>
              <p:cNvPicPr>
                <a:picLocks noChangeAspect="1"/>
              </p:cNvPicPr>
              <p:nvPr/>
            </p:nvPicPr>
            <p:blipFill>
              <a:blip r:embed="rId7"/>
              <a:stretch>
                <a:fillRect/>
              </a:stretch>
            </p:blipFill>
            <p:spPr>
              <a:xfrm>
                <a:off x="572111" y="3518840"/>
                <a:ext cx="855790" cy="489315"/>
              </a:xfrm>
              <a:prstGeom prst="rect">
                <a:avLst/>
              </a:prstGeom>
            </p:spPr>
          </p:pic>
          <p:sp>
            <p:nvSpPr>
              <p:cNvPr id="391" name="TextBox 3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4" name="Group 383"/>
            <p:cNvGrpSpPr/>
            <p:nvPr/>
          </p:nvGrpSpPr>
          <p:grpSpPr>
            <a:xfrm>
              <a:off x="2541353" y="3505968"/>
              <a:ext cx="955475" cy="502187"/>
              <a:chOff x="572111" y="3518840"/>
              <a:chExt cx="855790" cy="489315"/>
            </a:xfrm>
          </p:grpSpPr>
          <p:pic>
            <p:nvPicPr>
              <p:cNvPr id="388" name="Picture 387"/>
              <p:cNvPicPr>
                <a:picLocks noChangeAspect="1"/>
              </p:cNvPicPr>
              <p:nvPr/>
            </p:nvPicPr>
            <p:blipFill>
              <a:blip r:embed="rId7"/>
              <a:stretch>
                <a:fillRect/>
              </a:stretch>
            </p:blipFill>
            <p:spPr>
              <a:xfrm>
                <a:off x="572111" y="3518840"/>
                <a:ext cx="855790" cy="489315"/>
              </a:xfrm>
              <a:prstGeom prst="rect">
                <a:avLst/>
              </a:prstGeom>
            </p:spPr>
          </p:pic>
          <p:sp>
            <p:nvSpPr>
              <p:cNvPr id="389" name="TextBox 3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5" name="Group 384"/>
            <p:cNvGrpSpPr/>
            <p:nvPr/>
          </p:nvGrpSpPr>
          <p:grpSpPr>
            <a:xfrm>
              <a:off x="3520994" y="3509109"/>
              <a:ext cx="955475" cy="502187"/>
              <a:chOff x="572111" y="3518840"/>
              <a:chExt cx="855790" cy="489315"/>
            </a:xfrm>
          </p:grpSpPr>
          <p:pic>
            <p:nvPicPr>
              <p:cNvPr id="386" name="Picture 385"/>
              <p:cNvPicPr>
                <a:picLocks noChangeAspect="1"/>
              </p:cNvPicPr>
              <p:nvPr/>
            </p:nvPicPr>
            <p:blipFill>
              <a:blip r:embed="rId7"/>
              <a:stretch>
                <a:fillRect/>
              </a:stretch>
            </p:blipFill>
            <p:spPr>
              <a:xfrm>
                <a:off x="572111" y="3518840"/>
                <a:ext cx="855790" cy="489315"/>
              </a:xfrm>
              <a:prstGeom prst="rect">
                <a:avLst/>
              </a:prstGeom>
            </p:spPr>
          </p:pic>
          <p:sp>
            <p:nvSpPr>
              <p:cNvPr id="387" name="TextBox 38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94" name="Group 393"/>
          <p:cNvGrpSpPr/>
          <p:nvPr/>
        </p:nvGrpSpPr>
        <p:grpSpPr>
          <a:xfrm>
            <a:off x="542303" y="2142921"/>
            <a:ext cx="3925874" cy="511011"/>
            <a:chOff x="550595" y="3505968"/>
            <a:chExt cx="3925874" cy="511011"/>
          </a:xfrm>
        </p:grpSpPr>
        <p:grpSp>
          <p:nvGrpSpPr>
            <p:cNvPr id="395" name="Group 394"/>
            <p:cNvGrpSpPr/>
            <p:nvPr/>
          </p:nvGrpSpPr>
          <p:grpSpPr>
            <a:xfrm>
              <a:off x="550595" y="3505968"/>
              <a:ext cx="955475" cy="502187"/>
              <a:chOff x="572111" y="3518840"/>
              <a:chExt cx="855790" cy="489315"/>
            </a:xfrm>
          </p:grpSpPr>
          <p:pic>
            <p:nvPicPr>
              <p:cNvPr id="405" name="Picture 404"/>
              <p:cNvPicPr>
                <a:picLocks noChangeAspect="1"/>
              </p:cNvPicPr>
              <p:nvPr/>
            </p:nvPicPr>
            <p:blipFill>
              <a:blip r:embed="rId7"/>
              <a:stretch>
                <a:fillRect/>
              </a:stretch>
            </p:blipFill>
            <p:spPr>
              <a:xfrm>
                <a:off x="572111" y="3518840"/>
                <a:ext cx="855790" cy="489315"/>
              </a:xfrm>
              <a:prstGeom prst="rect">
                <a:avLst/>
              </a:prstGeom>
            </p:spPr>
          </p:pic>
          <p:sp>
            <p:nvSpPr>
              <p:cNvPr id="406" name="TextBox 40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6" name="Group 395"/>
            <p:cNvGrpSpPr/>
            <p:nvPr/>
          </p:nvGrpSpPr>
          <p:grpSpPr>
            <a:xfrm>
              <a:off x="1547948" y="3514792"/>
              <a:ext cx="955475" cy="502187"/>
              <a:chOff x="572111" y="3518840"/>
              <a:chExt cx="855790" cy="489315"/>
            </a:xfrm>
          </p:grpSpPr>
          <p:pic>
            <p:nvPicPr>
              <p:cNvPr id="403" name="Picture 402"/>
              <p:cNvPicPr>
                <a:picLocks noChangeAspect="1"/>
              </p:cNvPicPr>
              <p:nvPr/>
            </p:nvPicPr>
            <p:blipFill>
              <a:blip r:embed="rId7"/>
              <a:stretch>
                <a:fillRect/>
              </a:stretch>
            </p:blipFill>
            <p:spPr>
              <a:xfrm>
                <a:off x="572111" y="3518840"/>
                <a:ext cx="855790" cy="489315"/>
              </a:xfrm>
              <a:prstGeom prst="rect">
                <a:avLst/>
              </a:prstGeom>
            </p:spPr>
          </p:pic>
          <p:sp>
            <p:nvSpPr>
              <p:cNvPr id="404" name="TextBox 40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7" name="Group 396"/>
            <p:cNvGrpSpPr/>
            <p:nvPr/>
          </p:nvGrpSpPr>
          <p:grpSpPr>
            <a:xfrm>
              <a:off x="2541353" y="3505968"/>
              <a:ext cx="955475" cy="502187"/>
              <a:chOff x="572111" y="3518840"/>
              <a:chExt cx="855790" cy="489315"/>
            </a:xfrm>
          </p:grpSpPr>
          <p:pic>
            <p:nvPicPr>
              <p:cNvPr id="401" name="Picture 400"/>
              <p:cNvPicPr>
                <a:picLocks noChangeAspect="1"/>
              </p:cNvPicPr>
              <p:nvPr/>
            </p:nvPicPr>
            <p:blipFill>
              <a:blip r:embed="rId7"/>
              <a:stretch>
                <a:fillRect/>
              </a:stretch>
            </p:blipFill>
            <p:spPr>
              <a:xfrm>
                <a:off x="572111" y="3518840"/>
                <a:ext cx="855790" cy="489315"/>
              </a:xfrm>
              <a:prstGeom prst="rect">
                <a:avLst/>
              </a:prstGeom>
            </p:spPr>
          </p:pic>
          <p:sp>
            <p:nvSpPr>
              <p:cNvPr id="402" name="TextBox 40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8" name="Group 397"/>
            <p:cNvGrpSpPr/>
            <p:nvPr/>
          </p:nvGrpSpPr>
          <p:grpSpPr>
            <a:xfrm>
              <a:off x="3520994" y="3509109"/>
              <a:ext cx="955475" cy="502187"/>
              <a:chOff x="572111" y="3518840"/>
              <a:chExt cx="855790" cy="489315"/>
            </a:xfrm>
          </p:grpSpPr>
          <p:pic>
            <p:nvPicPr>
              <p:cNvPr id="399" name="Picture 398"/>
              <p:cNvPicPr>
                <a:picLocks noChangeAspect="1"/>
              </p:cNvPicPr>
              <p:nvPr/>
            </p:nvPicPr>
            <p:blipFill>
              <a:blip r:embed="rId7"/>
              <a:stretch>
                <a:fillRect/>
              </a:stretch>
            </p:blipFill>
            <p:spPr>
              <a:xfrm>
                <a:off x="572111" y="3518840"/>
                <a:ext cx="855790" cy="489315"/>
              </a:xfrm>
              <a:prstGeom prst="rect">
                <a:avLst/>
              </a:prstGeom>
            </p:spPr>
          </p:pic>
          <p:sp>
            <p:nvSpPr>
              <p:cNvPr id="400" name="TextBox 39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07" name="Group 406"/>
          <p:cNvGrpSpPr/>
          <p:nvPr/>
        </p:nvGrpSpPr>
        <p:grpSpPr>
          <a:xfrm>
            <a:off x="562617" y="1613771"/>
            <a:ext cx="3925874" cy="511011"/>
            <a:chOff x="550595" y="3505968"/>
            <a:chExt cx="3925874" cy="511011"/>
          </a:xfrm>
        </p:grpSpPr>
        <p:grpSp>
          <p:nvGrpSpPr>
            <p:cNvPr id="408" name="Group 407"/>
            <p:cNvGrpSpPr/>
            <p:nvPr/>
          </p:nvGrpSpPr>
          <p:grpSpPr>
            <a:xfrm>
              <a:off x="550595" y="3505968"/>
              <a:ext cx="955475" cy="502187"/>
              <a:chOff x="572111" y="3518840"/>
              <a:chExt cx="855790" cy="489315"/>
            </a:xfrm>
          </p:grpSpPr>
          <p:pic>
            <p:nvPicPr>
              <p:cNvPr id="418" name="Picture 417"/>
              <p:cNvPicPr>
                <a:picLocks noChangeAspect="1"/>
              </p:cNvPicPr>
              <p:nvPr/>
            </p:nvPicPr>
            <p:blipFill>
              <a:blip r:embed="rId7"/>
              <a:stretch>
                <a:fillRect/>
              </a:stretch>
            </p:blipFill>
            <p:spPr>
              <a:xfrm>
                <a:off x="572111" y="3518840"/>
                <a:ext cx="855790" cy="489315"/>
              </a:xfrm>
              <a:prstGeom prst="rect">
                <a:avLst/>
              </a:prstGeom>
            </p:spPr>
          </p:pic>
          <p:sp>
            <p:nvSpPr>
              <p:cNvPr id="419" name="TextBox 41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09" name="Group 408"/>
            <p:cNvGrpSpPr/>
            <p:nvPr/>
          </p:nvGrpSpPr>
          <p:grpSpPr>
            <a:xfrm>
              <a:off x="1547948" y="3514792"/>
              <a:ext cx="955475" cy="502187"/>
              <a:chOff x="572111" y="3518840"/>
              <a:chExt cx="855790" cy="489315"/>
            </a:xfrm>
          </p:grpSpPr>
          <p:pic>
            <p:nvPicPr>
              <p:cNvPr id="416" name="Picture 415"/>
              <p:cNvPicPr>
                <a:picLocks noChangeAspect="1"/>
              </p:cNvPicPr>
              <p:nvPr/>
            </p:nvPicPr>
            <p:blipFill>
              <a:blip r:embed="rId7"/>
              <a:stretch>
                <a:fillRect/>
              </a:stretch>
            </p:blipFill>
            <p:spPr>
              <a:xfrm>
                <a:off x="572111" y="3518840"/>
                <a:ext cx="855790" cy="489315"/>
              </a:xfrm>
              <a:prstGeom prst="rect">
                <a:avLst/>
              </a:prstGeom>
            </p:spPr>
          </p:pic>
          <p:sp>
            <p:nvSpPr>
              <p:cNvPr id="417" name="TextBox 41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0" name="Group 409"/>
            <p:cNvGrpSpPr/>
            <p:nvPr/>
          </p:nvGrpSpPr>
          <p:grpSpPr>
            <a:xfrm>
              <a:off x="2541353" y="3505968"/>
              <a:ext cx="955475" cy="502187"/>
              <a:chOff x="572111" y="3518840"/>
              <a:chExt cx="855790" cy="489315"/>
            </a:xfrm>
          </p:grpSpPr>
          <p:pic>
            <p:nvPicPr>
              <p:cNvPr id="414" name="Picture 413"/>
              <p:cNvPicPr>
                <a:picLocks noChangeAspect="1"/>
              </p:cNvPicPr>
              <p:nvPr/>
            </p:nvPicPr>
            <p:blipFill>
              <a:blip r:embed="rId7"/>
              <a:stretch>
                <a:fillRect/>
              </a:stretch>
            </p:blipFill>
            <p:spPr>
              <a:xfrm>
                <a:off x="572111" y="3518840"/>
                <a:ext cx="855790" cy="489315"/>
              </a:xfrm>
              <a:prstGeom prst="rect">
                <a:avLst/>
              </a:prstGeom>
            </p:spPr>
          </p:pic>
          <p:sp>
            <p:nvSpPr>
              <p:cNvPr id="415" name="TextBox 41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1" name="Group 410"/>
            <p:cNvGrpSpPr/>
            <p:nvPr/>
          </p:nvGrpSpPr>
          <p:grpSpPr>
            <a:xfrm>
              <a:off x="3520994" y="3509109"/>
              <a:ext cx="955475" cy="502187"/>
              <a:chOff x="572111" y="3518840"/>
              <a:chExt cx="855790" cy="489315"/>
            </a:xfrm>
          </p:grpSpPr>
          <p:pic>
            <p:nvPicPr>
              <p:cNvPr id="412" name="Picture 411"/>
              <p:cNvPicPr>
                <a:picLocks noChangeAspect="1"/>
              </p:cNvPicPr>
              <p:nvPr/>
            </p:nvPicPr>
            <p:blipFill>
              <a:blip r:embed="rId7"/>
              <a:stretch>
                <a:fillRect/>
              </a:stretch>
            </p:blipFill>
            <p:spPr>
              <a:xfrm>
                <a:off x="572111" y="3518840"/>
                <a:ext cx="855790" cy="489315"/>
              </a:xfrm>
              <a:prstGeom prst="rect">
                <a:avLst/>
              </a:prstGeom>
            </p:spPr>
          </p:pic>
          <p:sp>
            <p:nvSpPr>
              <p:cNvPr id="413" name="TextBox 41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pic>
        <p:nvPicPr>
          <p:cNvPr id="421" name="Picture 4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59403" y="3581330"/>
            <a:ext cx="1974393" cy="806481"/>
          </a:xfrm>
          <a:prstGeom prst="rect">
            <a:avLst/>
          </a:prstGeom>
          <a:solidFill>
            <a:schemeClr val="tx1"/>
          </a:solidFill>
        </p:spPr>
      </p:pic>
      <p:sp>
        <p:nvSpPr>
          <p:cNvPr id="7" name="TextBox 6"/>
          <p:cNvSpPr txBox="1"/>
          <p:nvPr/>
        </p:nvSpPr>
        <p:spPr>
          <a:xfrm>
            <a:off x="4775579" y="3561445"/>
            <a:ext cx="1355835" cy="369332"/>
          </a:xfrm>
          <a:prstGeom prst="rect">
            <a:avLst/>
          </a:prstGeom>
          <a:noFill/>
        </p:spPr>
        <p:txBody>
          <a:bodyPr wrap="square" rtlCol="0">
            <a:spAutoFit/>
          </a:bodyPr>
          <a:lstStyle/>
          <a:p>
            <a:r>
              <a:rPr lang="en-US" dirty="0"/>
              <a:t>Linux VM</a:t>
            </a:r>
          </a:p>
        </p:txBody>
      </p:sp>
      <p:sp>
        <p:nvSpPr>
          <p:cNvPr id="422" name="Rectangle 421"/>
          <p:cNvSpPr/>
          <p:nvPr/>
        </p:nvSpPr>
        <p:spPr bwMode="auto">
          <a:xfrm>
            <a:off x="4548705" y="3256963"/>
            <a:ext cx="198529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424" name="Rectangle 423"/>
          <p:cNvSpPr/>
          <p:nvPr/>
        </p:nvSpPr>
        <p:spPr bwMode="auto">
          <a:xfrm>
            <a:off x="6616730" y="4016607"/>
            <a:ext cx="1875364"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425" name="Group 424"/>
          <p:cNvGrpSpPr/>
          <p:nvPr/>
        </p:nvGrpSpPr>
        <p:grpSpPr>
          <a:xfrm>
            <a:off x="565906" y="1088044"/>
            <a:ext cx="3925874" cy="511011"/>
            <a:chOff x="550595" y="3505968"/>
            <a:chExt cx="3925874" cy="511011"/>
          </a:xfrm>
        </p:grpSpPr>
        <p:grpSp>
          <p:nvGrpSpPr>
            <p:cNvPr id="426" name="Group 425"/>
            <p:cNvGrpSpPr/>
            <p:nvPr/>
          </p:nvGrpSpPr>
          <p:grpSpPr>
            <a:xfrm>
              <a:off x="550595" y="3505968"/>
              <a:ext cx="955475" cy="502187"/>
              <a:chOff x="572111" y="3518840"/>
              <a:chExt cx="855790" cy="489315"/>
            </a:xfrm>
          </p:grpSpPr>
          <p:pic>
            <p:nvPicPr>
              <p:cNvPr id="436" name="Picture 435"/>
              <p:cNvPicPr>
                <a:picLocks noChangeAspect="1"/>
              </p:cNvPicPr>
              <p:nvPr/>
            </p:nvPicPr>
            <p:blipFill>
              <a:blip r:embed="rId7"/>
              <a:stretch>
                <a:fillRect/>
              </a:stretch>
            </p:blipFill>
            <p:spPr>
              <a:xfrm>
                <a:off x="572111" y="3518840"/>
                <a:ext cx="855790" cy="489315"/>
              </a:xfrm>
              <a:prstGeom prst="rect">
                <a:avLst/>
              </a:prstGeom>
            </p:spPr>
          </p:pic>
          <p:sp>
            <p:nvSpPr>
              <p:cNvPr id="437" name="TextBox 43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7" name="Group 426"/>
            <p:cNvGrpSpPr/>
            <p:nvPr/>
          </p:nvGrpSpPr>
          <p:grpSpPr>
            <a:xfrm>
              <a:off x="1547948" y="3514792"/>
              <a:ext cx="955475" cy="502187"/>
              <a:chOff x="572111" y="3518840"/>
              <a:chExt cx="855790" cy="489315"/>
            </a:xfrm>
          </p:grpSpPr>
          <p:pic>
            <p:nvPicPr>
              <p:cNvPr id="434" name="Picture 433"/>
              <p:cNvPicPr>
                <a:picLocks noChangeAspect="1"/>
              </p:cNvPicPr>
              <p:nvPr/>
            </p:nvPicPr>
            <p:blipFill>
              <a:blip r:embed="rId7"/>
              <a:stretch>
                <a:fillRect/>
              </a:stretch>
            </p:blipFill>
            <p:spPr>
              <a:xfrm>
                <a:off x="572111" y="3518840"/>
                <a:ext cx="855790" cy="489315"/>
              </a:xfrm>
              <a:prstGeom prst="rect">
                <a:avLst/>
              </a:prstGeom>
            </p:spPr>
          </p:pic>
          <p:sp>
            <p:nvSpPr>
              <p:cNvPr id="435" name="TextBox 43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8" name="Group 427"/>
            <p:cNvGrpSpPr/>
            <p:nvPr/>
          </p:nvGrpSpPr>
          <p:grpSpPr>
            <a:xfrm>
              <a:off x="2541353" y="3505968"/>
              <a:ext cx="955475" cy="502187"/>
              <a:chOff x="572111" y="3518840"/>
              <a:chExt cx="855790" cy="489315"/>
            </a:xfrm>
          </p:grpSpPr>
          <p:pic>
            <p:nvPicPr>
              <p:cNvPr id="432" name="Picture 431"/>
              <p:cNvPicPr>
                <a:picLocks noChangeAspect="1"/>
              </p:cNvPicPr>
              <p:nvPr/>
            </p:nvPicPr>
            <p:blipFill>
              <a:blip r:embed="rId7"/>
              <a:stretch>
                <a:fillRect/>
              </a:stretch>
            </p:blipFill>
            <p:spPr>
              <a:xfrm>
                <a:off x="572111" y="3518840"/>
                <a:ext cx="855790" cy="489315"/>
              </a:xfrm>
              <a:prstGeom prst="rect">
                <a:avLst/>
              </a:prstGeom>
            </p:spPr>
          </p:pic>
          <p:sp>
            <p:nvSpPr>
              <p:cNvPr id="433" name="TextBox 43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9" name="Group 428"/>
            <p:cNvGrpSpPr/>
            <p:nvPr/>
          </p:nvGrpSpPr>
          <p:grpSpPr>
            <a:xfrm>
              <a:off x="3520994" y="3509109"/>
              <a:ext cx="955475" cy="502187"/>
              <a:chOff x="572111" y="3518840"/>
              <a:chExt cx="855790" cy="489315"/>
            </a:xfrm>
          </p:grpSpPr>
          <p:pic>
            <p:nvPicPr>
              <p:cNvPr id="430" name="Picture 429"/>
              <p:cNvPicPr>
                <a:picLocks noChangeAspect="1"/>
              </p:cNvPicPr>
              <p:nvPr/>
            </p:nvPicPr>
            <p:blipFill>
              <a:blip r:embed="rId7"/>
              <a:stretch>
                <a:fillRect/>
              </a:stretch>
            </p:blipFill>
            <p:spPr>
              <a:xfrm>
                <a:off x="572111" y="3518840"/>
                <a:ext cx="855790" cy="489315"/>
              </a:xfrm>
              <a:prstGeom prst="rect">
                <a:avLst/>
              </a:prstGeom>
            </p:spPr>
          </p:pic>
          <p:sp>
            <p:nvSpPr>
              <p:cNvPr id="431" name="TextBox 43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38" name="Callout: Down Arrow 437"/>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440" name="Group 439"/>
          <p:cNvGrpSpPr/>
          <p:nvPr/>
        </p:nvGrpSpPr>
        <p:grpSpPr>
          <a:xfrm>
            <a:off x="4514923" y="2455696"/>
            <a:ext cx="955475" cy="502187"/>
            <a:chOff x="572111" y="3518840"/>
            <a:chExt cx="855790" cy="489315"/>
          </a:xfrm>
        </p:grpSpPr>
        <p:pic>
          <p:nvPicPr>
            <p:cNvPr id="450" name="Picture 449"/>
            <p:cNvPicPr>
              <a:picLocks noChangeAspect="1"/>
            </p:cNvPicPr>
            <p:nvPr/>
          </p:nvPicPr>
          <p:blipFill>
            <a:blip r:embed="rId7"/>
            <a:stretch>
              <a:fillRect/>
            </a:stretch>
          </p:blipFill>
          <p:spPr>
            <a:xfrm>
              <a:off x="572111" y="3518840"/>
              <a:ext cx="855790" cy="489315"/>
            </a:xfrm>
            <a:prstGeom prst="rect">
              <a:avLst/>
            </a:prstGeom>
          </p:spPr>
        </p:pic>
        <p:sp>
          <p:nvSpPr>
            <p:cNvPr id="451" name="TextBox 45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41" name="Group 440"/>
          <p:cNvGrpSpPr/>
          <p:nvPr/>
        </p:nvGrpSpPr>
        <p:grpSpPr>
          <a:xfrm>
            <a:off x="5512276" y="2464520"/>
            <a:ext cx="955475" cy="502187"/>
            <a:chOff x="572111" y="3518840"/>
            <a:chExt cx="855790" cy="489315"/>
          </a:xfrm>
        </p:grpSpPr>
        <p:pic>
          <p:nvPicPr>
            <p:cNvPr id="448" name="Picture 447"/>
            <p:cNvPicPr>
              <a:picLocks noChangeAspect="1"/>
            </p:cNvPicPr>
            <p:nvPr/>
          </p:nvPicPr>
          <p:blipFill>
            <a:blip r:embed="rId7"/>
            <a:stretch>
              <a:fillRect/>
            </a:stretch>
          </p:blipFill>
          <p:spPr>
            <a:xfrm>
              <a:off x="572111" y="3518840"/>
              <a:ext cx="855790" cy="489315"/>
            </a:xfrm>
            <a:prstGeom prst="rect">
              <a:avLst/>
            </a:prstGeom>
          </p:spPr>
        </p:pic>
        <p:sp>
          <p:nvSpPr>
            <p:cNvPr id="449" name="TextBox 44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8" name="Group 7"/>
          <p:cNvGrpSpPr/>
          <p:nvPr/>
        </p:nvGrpSpPr>
        <p:grpSpPr>
          <a:xfrm>
            <a:off x="4526407" y="1544407"/>
            <a:ext cx="1952828" cy="511011"/>
            <a:chOff x="4528318" y="2199863"/>
            <a:chExt cx="1952828" cy="511011"/>
          </a:xfrm>
        </p:grpSpPr>
        <p:grpSp>
          <p:nvGrpSpPr>
            <p:cNvPr id="452" name="Group 451"/>
            <p:cNvGrpSpPr/>
            <p:nvPr/>
          </p:nvGrpSpPr>
          <p:grpSpPr>
            <a:xfrm>
              <a:off x="4528318" y="2199863"/>
              <a:ext cx="955475" cy="502187"/>
              <a:chOff x="572111" y="3518840"/>
              <a:chExt cx="855790" cy="489315"/>
            </a:xfrm>
          </p:grpSpPr>
          <p:pic>
            <p:nvPicPr>
              <p:cNvPr id="453" name="Picture 452"/>
              <p:cNvPicPr>
                <a:picLocks noChangeAspect="1"/>
              </p:cNvPicPr>
              <p:nvPr/>
            </p:nvPicPr>
            <p:blipFill>
              <a:blip r:embed="rId7"/>
              <a:stretch>
                <a:fillRect/>
              </a:stretch>
            </p:blipFill>
            <p:spPr>
              <a:xfrm>
                <a:off x="572111" y="3518840"/>
                <a:ext cx="855790" cy="489315"/>
              </a:xfrm>
              <a:prstGeom prst="rect">
                <a:avLst/>
              </a:prstGeom>
            </p:spPr>
          </p:pic>
          <p:sp>
            <p:nvSpPr>
              <p:cNvPr id="454" name="TextBox 45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55" name="Group 454"/>
            <p:cNvGrpSpPr/>
            <p:nvPr/>
          </p:nvGrpSpPr>
          <p:grpSpPr>
            <a:xfrm>
              <a:off x="5525671" y="2208687"/>
              <a:ext cx="955475" cy="502187"/>
              <a:chOff x="572111" y="3518840"/>
              <a:chExt cx="855790" cy="489315"/>
            </a:xfrm>
          </p:grpSpPr>
          <p:pic>
            <p:nvPicPr>
              <p:cNvPr id="456" name="Picture 455"/>
              <p:cNvPicPr>
                <a:picLocks noChangeAspect="1"/>
              </p:cNvPicPr>
              <p:nvPr/>
            </p:nvPicPr>
            <p:blipFill>
              <a:blip r:embed="rId7"/>
              <a:stretch>
                <a:fillRect/>
              </a:stretch>
            </p:blipFill>
            <p:spPr>
              <a:xfrm>
                <a:off x="572111" y="3518840"/>
                <a:ext cx="855790" cy="489315"/>
              </a:xfrm>
              <a:prstGeom prst="rect">
                <a:avLst/>
              </a:prstGeom>
            </p:spPr>
          </p:pic>
          <p:sp>
            <p:nvSpPr>
              <p:cNvPr id="457" name="TextBox 45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58" name="Group 457"/>
          <p:cNvGrpSpPr/>
          <p:nvPr/>
        </p:nvGrpSpPr>
        <p:grpSpPr>
          <a:xfrm>
            <a:off x="6563873" y="3199217"/>
            <a:ext cx="955475" cy="502187"/>
            <a:chOff x="572111" y="3518840"/>
            <a:chExt cx="855790" cy="489315"/>
          </a:xfrm>
        </p:grpSpPr>
        <p:pic>
          <p:nvPicPr>
            <p:cNvPr id="459" name="Picture 458"/>
            <p:cNvPicPr>
              <a:picLocks noChangeAspect="1"/>
            </p:cNvPicPr>
            <p:nvPr/>
          </p:nvPicPr>
          <p:blipFill>
            <a:blip r:embed="rId7"/>
            <a:stretch>
              <a:fillRect/>
            </a:stretch>
          </p:blipFill>
          <p:spPr>
            <a:xfrm>
              <a:off x="572111" y="3518840"/>
              <a:ext cx="855790" cy="489315"/>
            </a:xfrm>
            <a:prstGeom prst="rect">
              <a:avLst/>
            </a:prstGeom>
          </p:spPr>
        </p:pic>
        <p:sp>
          <p:nvSpPr>
            <p:cNvPr id="460" name="TextBox 45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61" name="Group 460"/>
          <p:cNvGrpSpPr/>
          <p:nvPr/>
        </p:nvGrpSpPr>
        <p:grpSpPr>
          <a:xfrm>
            <a:off x="7561226" y="3208041"/>
            <a:ext cx="955475" cy="502187"/>
            <a:chOff x="572111" y="3518840"/>
            <a:chExt cx="855790" cy="489315"/>
          </a:xfrm>
        </p:grpSpPr>
        <p:pic>
          <p:nvPicPr>
            <p:cNvPr id="462" name="Picture 461"/>
            <p:cNvPicPr>
              <a:picLocks noChangeAspect="1"/>
            </p:cNvPicPr>
            <p:nvPr/>
          </p:nvPicPr>
          <p:blipFill>
            <a:blip r:embed="rId7"/>
            <a:stretch>
              <a:fillRect/>
            </a:stretch>
          </p:blipFill>
          <p:spPr>
            <a:xfrm>
              <a:off x="572111" y="3518840"/>
              <a:ext cx="855790" cy="489315"/>
            </a:xfrm>
            <a:prstGeom prst="rect">
              <a:avLst/>
            </a:prstGeom>
          </p:spPr>
        </p:pic>
        <p:sp>
          <p:nvSpPr>
            <p:cNvPr id="463" name="TextBox 46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0" name="Group 469"/>
          <p:cNvGrpSpPr/>
          <p:nvPr/>
        </p:nvGrpSpPr>
        <p:grpSpPr>
          <a:xfrm>
            <a:off x="4516195" y="2007518"/>
            <a:ext cx="1952828" cy="511011"/>
            <a:chOff x="4528318" y="2199863"/>
            <a:chExt cx="1952828" cy="511011"/>
          </a:xfrm>
        </p:grpSpPr>
        <p:grpSp>
          <p:nvGrpSpPr>
            <p:cNvPr id="471" name="Group 470"/>
            <p:cNvGrpSpPr/>
            <p:nvPr/>
          </p:nvGrpSpPr>
          <p:grpSpPr>
            <a:xfrm>
              <a:off x="4528318" y="2199863"/>
              <a:ext cx="955475" cy="502187"/>
              <a:chOff x="572111" y="3518840"/>
              <a:chExt cx="855790" cy="489315"/>
            </a:xfrm>
          </p:grpSpPr>
          <p:pic>
            <p:nvPicPr>
              <p:cNvPr id="475" name="Picture 474"/>
              <p:cNvPicPr>
                <a:picLocks noChangeAspect="1"/>
              </p:cNvPicPr>
              <p:nvPr/>
            </p:nvPicPr>
            <p:blipFill>
              <a:blip r:embed="rId7"/>
              <a:stretch>
                <a:fillRect/>
              </a:stretch>
            </p:blipFill>
            <p:spPr>
              <a:xfrm>
                <a:off x="572111" y="3518840"/>
                <a:ext cx="855790" cy="489315"/>
              </a:xfrm>
              <a:prstGeom prst="rect">
                <a:avLst/>
              </a:prstGeom>
            </p:spPr>
          </p:pic>
          <p:sp>
            <p:nvSpPr>
              <p:cNvPr id="476" name="TextBox 47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2" name="Group 471"/>
            <p:cNvGrpSpPr/>
            <p:nvPr/>
          </p:nvGrpSpPr>
          <p:grpSpPr>
            <a:xfrm>
              <a:off x="5525671" y="2208687"/>
              <a:ext cx="955475" cy="502187"/>
              <a:chOff x="572111" y="3518840"/>
              <a:chExt cx="855790" cy="489315"/>
            </a:xfrm>
          </p:grpSpPr>
          <p:pic>
            <p:nvPicPr>
              <p:cNvPr id="473" name="Picture 472"/>
              <p:cNvPicPr>
                <a:picLocks noChangeAspect="1"/>
              </p:cNvPicPr>
              <p:nvPr/>
            </p:nvPicPr>
            <p:blipFill>
              <a:blip r:embed="rId7"/>
              <a:stretch>
                <a:fillRect/>
              </a:stretch>
            </p:blipFill>
            <p:spPr>
              <a:xfrm>
                <a:off x="572111" y="3518840"/>
                <a:ext cx="855790" cy="489315"/>
              </a:xfrm>
              <a:prstGeom prst="rect">
                <a:avLst/>
              </a:prstGeom>
            </p:spPr>
          </p:pic>
          <p:sp>
            <p:nvSpPr>
              <p:cNvPr id="474" name="TextBox 4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77" name="Callout: Down Arrow 476"/>
          <p:cNvSpPr/>
          <p:nvPr/>
        </p:nvSpPr>
        <p:spPr>
          <a:xfrm rot="2743786">
            <a:off x="8525089" y="132987"/>
            <a:ext cx="2724681" cy="2302860"/>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a:t>
            </a:r>
          </a:p>
          <a:p>
            <a:pPr algn="ctr"/>
            <a:r>
              <a:rPr lang="en-US" sz="3200" dirty="0">
                <a:solidFill>
                  <a:schemeClr val="accent1">
                    <a:lumMod val="50000"/>
                  </a:schemeClr>
                </a:solidFill>
              </a:rPr>
              <a:t>EACH Platform</a:t>
            </a:r>
          </a:p>
        </p:txBody>
      </p:sp>
      <p:grpSp>
        <p:nvGrpSpPr>
          <p:cNvPr id="478" name="Group 477"/>
          <p:cNvGrpSpPr/>
          <p:nvPr/>
        </p:nvGrpSpPr>
        <p:grpSpPr>
          <a:xfrm>
            <a:off x="4516074" y="1020026"/>
            <a:ext cx="1952828" cy="511011"/>
            <a:chOff x="4528318" y="2199863"/>
            <a:chExt cx="1952828" cy="511011"/>
          </a:xfrm>
        </p:grpSpPr>
        <p:grpSp>
          <p:nvGrpSpPr>
            <p:cNvPr id="479" name="Group 478"/>
            <p:cNvGrpSpPr/>
            <p:nvPr/>
          </p:nvGrpSpPr>
          <p:grpSpPr>
            <a:xfrm>
              <a:off x="4528318" y="2199863"/>
              <a:ext cx="955475" cy="502187"/>
              <a:chOff x="572111" y="3518840"/>
              <a:chExt cx="855790" cy="489315"/>
            </a:xfrm>
          </p:grpSpPr>
          <p:pic>
            <p:nvPicPr>
              <p:cNvPr id="483" name="Picture 482"/>
              <p:cNvPicPr>
                <a:picLocks noChangeAspect="1"/>
              </p:cNvPicPr>
              <p:nvPr/>
            </p:nvPicPr>
            <p:blipFill>
              <a:blip r:embed="rId7"/>
              <a:stretch>
                <a:fillRect/>
              </a:stretch>
            </p:blipFill>
            <p:spPr>
              <a:xfrm>
                <a:off x="572111" y="3518840"/>
                <a:ext cx="855790" cy="489315"/>
              </a:xfrm>
              <a:prstGeom prst="rect">
                <a:avLst/>
              </a:prstGeom>
            </p:spPr>
          </p:pic>
          <p:sp>
            <p:nvSpPr>
              <p:cNvPr id="484" name="TextBox 48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0" name="Group 479"/>
            <p:cNvGrpSpPr/>
            <p:nvPr/>
          </p:nvGrpSpPr>
          <p:grpSpPr>
            <a:xfrm>
              <a:off x="5525671" y="2208687"/>
              <a:ext cx="955475" cy="502187"/>
              <a:chOff x="572111" y="3518840"/>
              <a:chExt cx="855790" cy="489315"/>
            </a:xfrm>
          </p:grpSpPr>
          <p:pic>
            <p:nvPicPr>
              <p:cNvPr id="481" name="Picture 480"/>
              <p:cNvPicPr>
                <a:picLocks noChangeAspect="1"/>
              </p:cNvPicPr>
              <p:nvPr/>
            </p:nvPicPr>
            <p:blipFill>
              <a:blip r:embed="rId7"/>
              <a:stretch>
                <a:fillRect/>
              </a:stretch>
            </p:blipFill>
            <p:spPr>
              <a:xfrm>
                <a:off x="572111" y="3518840"/>
                <a:ext cx="855790" cy="489315"/>
              </a:xfrm>
              <a:prstGeom prst="rect">
                <a:avLst/>
              </a:prstGeom>
            </p:spPr>
          </p:pic>
          <p:sp>
            <p:nvSpPr>
              <p:cNvPr id="482" name="TextBox 48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85" name="Group 484"/>
          <p:cNvGrpSpPr/>
          <p:nvPr/>
        </p:nvGrpSpPr>
        <p:grpSpPr>
          <a:xfrm>
            <a:off x="6560205" y="2697876"/>
            <a:ext cx="1952828" cy="511011"/>
            <a:chOff x="4528318" y="2199863"/>
            <a:chExt cx="1952828" cy="511011"/>
          </a:xfrm>
        </p:grpSpPr>
        <p:grpSp>
          <p:nvGrpSpPr>
            <p:cNvPr id="486" name="Group 485"/>
            <p:cNvGrpSpPr/>
            <p:nvPr/>
          </p:nvGrpSpPr>
          <p:grpSpPr>
            <a:xfrm>
              <a:off x="4528318" y="2199863"/>
              <a:ext cx="955475" cy="502187"/>
              <a:chOff x="572111" y="3518840"/>
              <a:chExt cx="855790" cy="489315"/>
            </a:xfrm>
          </p:grpSpPr>
          <p:pic>
            <p:nvPicPr>
              <p:cNvPr id="490" name="Picture 489"/>
              <p:cNvPicPr>
                <a:picLocks noChangeAspect="1"/>
              </p:cNvPicPr>
              <p:nvPr/>
            </p:nvPicPr>
            <p:blipFill>
              <a:blip r:embed="rId7"/>
              <a:stretch>
                <a:fillRect/>
              </a:stretch>
            </p:blipFill>
            <p:spPr>
              <a:xfrm>
                <a:off x="572111" y="3518840"/>
                <a:ext cx="855790" cy="489315"/>
              </a:xfrm>
              <a:prstGeom prst="rect">
                <a:avLst/>
              </a:prstGeom>
            </p:spPr>
          </p:pic>
          <p:sp>
            <p:nvSpPr>
              <p:cNvPr id="491" name="TextBox 4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7" name="Group 486"/>
            <p:cNvGrpSpPr/>
            <p:nvPr/>
          </p:nvGrpSpPr>
          <p:grpSpPr>
            <a:xfrm>
              <a:off x="5525671" y="2208687"/>
              <a:ext cx="955475" cy="502187"/>
              <a:chOff x="572111" y="3518840"/>
              <a:chExt cx="855790" cy="489315"/>
            </a:xfrm>
          </p:grpSpPr>
          <p:pic>
            <p:nvPicPr>
              <p:cNvPr id="488" name="Picture 487"/>
              <p:cNvPicPr>
                <a:picLocks noChangeAspect="1"/>
              </p:cNvPicPr>
              <p:nvPr/>
            </p:nvPicPr>
            <p:blipFill>
              <a:blip r:embed="rId7"/>
              <a:stretch>
                <a:fillRect/>
              </a:stretch>
            </p:blipFill>
            <p:spPr>
              <a:xfrm>
                <a:off x="572111" y="3518840"/>
                <a:ext cx="855790" cy="489315"/>
              </a:xfrm>
              <a:prstGeom prst="rect">
                <a:avLst/>
              </a:prstGeom>
            </p:spPr>
          </p:pic>
          <p:sp>
            <p:nvSpPr>
              <p:cNvPr id="489" name="TextBox 4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2" name="Group 491"/>
          <p:cNvGrpSpPr/>
          <p:nvPr/>
        </p:nvGrpSpPr>
        <p:grpSpPr>
          <a:xfrm>
            <a:off x="6560205" y="2191951"/>
            <a:ext cx="1952828" cy="511011"/>
            <a:chOff x="4528318" y="2199863"/>
            <a:chExt cx="1952828" cy="511011"/>
          </a:xfrm>
        </p:grpSpPr>
        <p:grpSp>
          <p:nvGrpSpPr>
            <p:cNvPr id="493" name="Group 492"/>
            <p:cNvGrpSpPr/>
            <p:nvPr/>
          </p:nvGrpSpPr>
          <p:grpSpPr>
            <a:xfrm>
              <a:off x="4528318" y="2199863"/>
              <a:ext cx="955475" cy="502187"/>
              <a:chOff x="572111" y="3518840"/>
              <a:chExt cx="855790" cy="489315"/>
            </a:xfrm>
          </p:grpSpPr>
          <p:pic>
            <p:nvPicPr>
              <p:cNvPr id="497" name="Picture 496"/>
              <p:cNvPicPr>
                <a:picLocks noChangeAspect="1"/>
              </p:cNvPicPr>
              <p:nvPr/>
            </p:nvPicPr>
            <p:blipFill>
              <a:blip r:embed="rId7"/>
              <a:stretch>
                <a:fillRect/>
              </a:stretch>
            </p:blipFill>
            <p:spPr>
              <a:xfrm>
                <a:off x="572111" y="3518840"/>
                <a:ext cx="855790" cy="489315"/>
              </a:xfrm>
              <a:prstGeom prst="rect">
                <a:avLst/>
              </a:prstGeom>
            </p:spPr>
          </p:pic>
          <p:sp>
            <p:nvSpPr>
              <p:cNvPr id="498" name="TextBox 497"/>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94" name="Group 493"/>
            <p:cNvGrpSpPr/>
            <p:nvPr/>
          </p:nvGrpSpPr>
          <p:grpSpPr>
            <a:xfrm>
              <a:off x="5525671" y="2208687"/>
              <a:ext cx="955475" cy="502187"/>
              <a:chOff x="572111" y="3518840"/>
              <a:chExt cx="855790" cy="489315"/>
            </a:xfrm>
          </p:grpSpPr>
          <p:pic>
            <p:nvPicPr>
              <p:cNvPr id="495" name="Picture 494"/>
              <p:cNvPicPr>
                <a:picLocks noChangeAspect="1"/>
              </p:cNvPicPr>
              <p:nvPr/>
            </p:nvPicPr>
            <p:blipFill>
              <a:blip r:embed="rId7"/>
              <a:stretch>
                <a:fillRect/>
              </a:stretch>
            </p:blipFill>
            <p:spPr>
              <a:xfrm>
                <a:off x="572111" y="3518840"/>
                <a:ext cx="855790" cy="489315"/>
              </a:xfrm>
              <a:prstGeom prst="rect">
                <a:avLst/>
              </a:prstGeom>
            </p:spPr>
          </p:pic>
          <p:sp>
            <p:nvSpPr>
              <p:cNvPr id="496" name="TextBox 49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9" name="Group 498"/>
          <p:cNvGrpSpPr/>
          <p:nvPr/>
        </p:nvGrpSpPr>
        <p:grpSpPr>
          <a:xfrm>
            <a:off x="6539266" y="1664749"/>
            <a:ext cx="1952828" cy="511011"/>
            <a:chOff x="4528318" y="2199863"/>
            <a:chExt cx="1952828" cy="511011"/>
          </a:xfrm>
        </p:grpSpPr>
        <p:grpSp>
          <p:nvGrpSpPr>
            <p:cNvPr id="500" name="Group 499"/>
            <p:cNvGrpSpPr/>
            <p:nvPr/>
          </p:nvGrpSpPr>
          <p:grpSpPr>
            <a:xfrm>
              <a:off x="4528318" y="2199863"/>
              <a:ext cx="955475" cy="502187"/>
              <a:chOff x="572111" y="3518840"/>
              <a:chExt cx="855790" cy="489315"/>
            </a:xfrm>
          </p:grpSpPr>
          <p:pic>
            <p:nvPicPr>
              <p:cNvPr id="504" name="Picture 503"/>
              <p:cNvPicPr>
                <a:picLocks noChangeAspect="1"/>
              </p:cNvPicPr>
              <p:nvPr/>
            </p:nvPicPr>
            <p:blipFill>
              <a:blip r:embed="rId7"/>
              <a:stretch>
                <a:fillRect/>
              </a:stretch>
            </p:blipFill>
            <p:spPr>
              <a:xfrm>
                <a:off x="572111" y="3518840"/>
                <a:ext cx="855790" cy="489315"/>
              </a:xfrm>
              <a:prstGeom prst="rect">
                <a:avLst/>
              </a:prstGeom>
            </p:spPr>
          </p:pic>
          <p:sp>
            <p:nvSpPr>
              <p:cNvPr id="505" name="TextBox 50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1" name="Group 500"/>
            <p:cNvGrpSpPr/>
            <p:nvPr/>
          </p:nvGrpSpPr>
          <p:grpSpPr>
            <a:xfrm>
              <a:off x="5525671" y="2208687"/>
              <a:ext cx="955475" cy="502187"/>
              <a:chOff x="572111" y="3518840"/>
              <a:chExt cx="855790" cy="489315"/>
            </a:xfrm>
          </p:grpSpPr>
          <p:pic>
            <p:nvPicPr>
              <p:cNvPr id="502" name="Picture 501"/>
              <p:cNvPicPr>
                <a:picLocks noChangeAspect="1"/>
              </p:cNvPicPr>
              <p:nvPr/>
            </p:nvPicPr>
            <p:blipFill>
              <a:blip r:embed="rId7"/>
              <a:stretch>
                <a:fillRect/>
              </a:stretch>
            </p:blipFill>
            <p:spPr>
              <a:xfrm>
                <a:off x="572111" y="3518840"/>
                <a:ext cx="855790" cy="489315"/>
              </a:xfrm>
              <a:prstGeom prst="rect">
                <a:avLst/>
              </a:prstGeom>
            </p:spPr>
          </p:pic>
          <p:sp>
            <p:nvSpPr>
              <p:cNvPr id="503" name="TextBox 50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506" name="Group 505"/>
          <p:cNvGrpSpPr/>
          <p:nvPr/>
        </p:nvGrpSpPr>
        <p:grpSpPr>
          <a:xfrm>
            <a:off x="6548602" y="1128276"/>
            <a:ext cx="1952828" cy="511011"/>
            <a:chOff x="4528318" y="2199863"/>
            <a:chExt cx="1952828" cy="511011"/>
          </a:xfrm>
        </p:grpSpPr>
        <p:grpSp>
          <p:nvGrpSpPr>
            <p:cNvPr id="507" name="Group 506"/>
            <p:cNvGrpSpPr/>
            <p:nvPr/>
          </p:nvGrpSpPr>
          <p:grpSpPr>
            <a:xfrm>
              <a:off x="4528318" y="2199863"/>
              <a:ext cx="955475" cy="502187"/>
              <a:chOff x="572111" y="3518840"/>
              <a:chExt cx="855790" cy="489315"/>
            </a:xfrm>
          </p:grpSpPr>
          <p:pic>
            <p:nvPicPr>
              <p:cNvPr id="511" name="Picture 510"/>
              <p:cNvPicPr>
                <a:picLocks noChangeAspect="1"/>
              </p:cNvPicPr>
              <p:nvPr/>
            </p:nvPicPr>
            <p:blipFill>
              <a:blip r:embed="rId7"/>
              <a:stretch>
                <a:fillRect/>
              </a:stretch>
            </p:blipFill>
            <p:spPr>
              <a:xfrm>
                <a:off x="572111" y="3518840"/>
                <a:ext cx="855790" cy="489315"/>
              </a:xfrm>
              <a:prstGeom prst="rect">
                <a:avLst/>
              </a:prstGeom>
            </p:spPr>
          </p:pic>
          <p:sp>
            <p:nvSpPr>
              <p:cNvPr id="512" name="TextBox 51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8" name="Group 507"/>
            <p:cNvGrpSpPr/>
            <p:nvPr/>
          </p:nvGrpSpPr>
          <p:grpSpPr>
            <a:xfrm>
              <a:off x="5525671" y="2208687"/>
              <a:ext cx="955475" cy="502187"/>
              <a:chOff x="572111" y="3518840"/>
              <a:chExt cx="855790" cy="489315"/>
            </a:xfrm>
          </p:grpSpPr>
          <p:pic>
            <p:nvPicPr>
              <p:cNvPr id="509" name="Picture 508"/>
              <p:cNvPicPr>
                <a:picLocks noChangeAspect="1"/>
              </p:cNvPicPr>
              <p:nvPr/>
            </p:nvPicPr>
            <p:blipFill>
              <a:blip r:embed="rId7"/>
              <a:stretch>
                <a:fillRect/>
              </a:stretch>
            </p:blipFill>
            <p:spPr>
              <a:xfrm>
                <a:off x="572111" y="3518840"/>
                <a:ext cx="855790" cy="489315"/>
              </a:xfrm>
              <a:prstGeom prst="rect">
                <a:avLst/>
              </a:prstGeom>
            </p:spPr>
          </p:pic>
          <p:sp>
            <p:nvSpPr>
              <p:cNvPr id="510" name="TextBox 50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513" name="Rectangle 512"/>
          <p:cNvSpPr/>
          <p:nvPr/>
        </p:nvSpPr>
        <p:spPr bwMode="auto">
          <a:xfrm>
            <a:off x="4550885" y="2947171"/>
            <a:ext cx="198529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 / Image</a:t>
            </a:r>
          </a:p>
        </p:txBody>
      </p:sp>
      <p:sp>
        <p:nvSpPr>
          <p:cNvPr id="514" name="Rectangle 513"/>
          <p:cNvSpPr/>
          <p:nvPr/>
        </p:nvSpPr>
        <p:spPr bwMode="auto">
          <a:xfrm>
            <a:off x="6606645"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5" name="Rectangle 514"/>
          <p:cNvSpPr/>
          <p:nvPr/>
        </p:nvSpPr>
        <p:spPr bwMode="auto">
          <a:xfrm>
            <a:off x="7566311"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6" name="TextBox 515"/>
          <p:cNvSpPr txBox="1"/>
          <p:nvPr/>
        </p:nvSpPr>
        <p:spPr>
          <a:xfrm>
            <a:off x="4575406" y="6248808"/>
            <a:ext cx="440837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Computing </a:t>
            </a:r>
            <a:r>
              <a:rPr lang="en-US" kern="0" dirty="0">
                <a:solidFill>
                  <a:sysClr val="windowText" lastClr="000000"/>
                </a:solidFill>
              </a:rPr>
              <a:t>VM </a:t>
            </a:r>
            <a:r>
              <a:rPr kumimoji="0" lang="en-US" sz="1800" b="0" i="0" u="none" strike="noStrike" kern="0" cap="none" spc="0" normalizeH="0" baseline="0" noProof="0" dirty="0">
                <a:ln>
                  <a:noFill/>
                </a:ln>
                <a:solidFill>
                  <a:sysClr val="windowText" lastClr="000000"/>
                </a:solidFill>
                <a:effectLst/>
                <a:uLnTx/>
                <a:uFillTx/>
              </a:rPr>
              <a:t>Isolation</a:t>
            </a:r>
          </a:p>
        </p:txBody>
      </p:sp>
      <p:sp>
        <p:nvSpPr>
          <p:cNvPr id="517" name="Rectangle 516"/>
          <p:cNvSpPr/>
          <p:nvPr/>
        </p:nvSpPr>
        <p:spPr bwMode="auto">
          <a:xfrm>
            <a:off x="546629" y="3744851"/>
            <a:ext cx="386734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 Image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169" name="Arrow: Striped Right 168"/>
          <p:cNvSpPr/>
          <p:nvPr/>
        </p:nvSpPr>
        <p:spPr>
          <a:xfrm rot="19574349">
            <a:off x="714628" y="2434607"/>
            <a:ext cx="5273649" cy="4591737"/>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All Advantages of VM &amp; Session</a:t>
            </a:r>
          </a:p>
          <a:p>
            <a:pPr algn="ctr"/>
            <a:r>
              <a:rPr lang="en-US" sz="2400" dirty="0">
                <a:solidFill>
                  <a:schemeClr val="tx1"/>
                </a:solidFill>
              </a:rPr>
              <a:t>Isolation, Little overhead</a:t>
            </a:r>
            <a:endParaRPr lang="en-US" dirty="0"/>
          </a:p>
        </p:txBody>
      </p:sp>
    </p:spTree>
    <p:extLst>
      <p:ext uri="{BB962C8B-B14F-4D97-AF65-F5344CB8AC3E}">
        <p14:creationId xmlns:p14="http://schemas.microsoft.com/office/powerpoint/2010/main" val="22757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anim calcmode="lin" valueType="num">
                                      <p:cBhvr>
                                        <p:cTn id="8" dur="1000" fill="hold"/>
                                        <p:tgtEl>
                                          <p:spTgt spid="425"/>
                                        </p:tgtEl>
                                        <p:attrNameLst>
                                          <p:attrName>ppt_x</p:attrName>
                                        </p:attrNameLst>
                                      </p:cBhvr>
                                      <p:tavLst>
                                        <p:tav tm="0">
                                          <p:val>
                                            <p:strVal val="#ppt_x"/>
                                          </p:val>
                                        </p:tav>
                                        <p:tav tm="100000">
                                          <p:val>
                                            <p:strVal val="#ppt_x"/>
                                          </p:val>
                                        </p:tav>
                                      </p:tavLst>
                                    </p:anim>
                                    <p:anim calcmode="lin" valueType="num">
                                      <p:cBhvr>
                                        <p:cTn id="9" dur="1000" fill="hold"/>
                                        <p:tgtEl>
                                          <p:spTgt spid="4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7"/>
                                        </p:tgtEl>
                                        <p:attrNameLst>
                                          <p:attrName>style.visibility</p:attrName>
                                        </p:attrNameLst>
                                      </p:cBhvr>
                                      <p:to>
                                        <p:strVal val="visible"/>
                                      </p:to>
                                    </p:set>
                                    <p:animEffect transition="in" filter="fade">
                                      <p:cBhvr>
                                        <p:cTn id="12" dur="1000"/>
                                        <p:tgtEl>
                                          <p:spTgt spid="407"/>
                                        </p:tgtEl>
                                      </p:cBhvr>
                                    </p:animEffect>
                                    <p:anim calcmode="lin" valueType="num">
                                      <p:cBhvr>
                                        <p:cTn id="13" dur="1000" fill="hold"/>
                                        <p:tgtEl>
                                          <p:spTgt spid="407"/>
                                        </p:tgtEl>
                                        <p:attrNameLst>
                                          <p:attrName>ppt_x</p:attrName>
                                        </p:attrNameLst>
                                      </p:cBhvr>
                                      <p:tavLst>
                                        <p:tav tm="0">
                                          <p:val>
                                            <p:strVal val="#ppt_x"/>
                                          </p:val>
                                        </p:tav>
                                        <p:tav tm="100000">
                                          <p:val>
                                            <p:strVal val="#ppt_x"/>
                                          </p:val>
                                        </p:tav>
                                      </p:tavLst>
                                    </p:anim>
                                    <p:anim calcmode="lin" valueType="num">
                                      <p:cBhvr>
                                        <p:cTn id="14" dur="1000" fill="hold"/>
                                        <p:tgtEl>
                                          <p:spTgt spid="40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94"/>
                                        </p:tgtEl>
                                        <p:attrNameLst>
                                          <p:attrName>style.visibility</p:attrName>
                                        </p:attrNameLst>
                                      </p:cBhvr>
                                      <p:to>
                                        <p:strVal val="visible"/>
                                      </p:to>
                                    </p:set>
                                    <p:animEffect transition="in" filter="fade">
                                      <p:cBhvr>
                                        <p:cTn id="17" dur="1000"/>
                                        <p:tgtEl>
                                          <p:spTgt spid="394"/>
                                        </p:tgtEl>
                                      </p:cBhvr>
                                    </p:animEffect>
                                    <p:anim calcmode="lin" valueType="num">
                                      <p:cBhvr>
                                        <p:cTn id="18" dur="1000" fill="hold"/>
                                        <p:tgtEl>
                                          <p:spTgt spid="394"/>
                                        </p:tgtEl>
                                        <p:attrNameLst>
                                          <p:attrName>ppt_x</p:attrName>
                                        </p:attrNameLst>
                                      </p:cBhvr>
                                      <p:tavLst>
                                        <p:tav tm="0">
                                          <p:val>
                                            <p:strVal val="#ppt_x"/>
                                          </p:val>
                                        </p:tav>
                                        <p:tav tm="100000">
                                          <p:val>
                                            <p:strVal val="#ppt_x"/>
                                          </p:val>
                                        </p:tav>
                                      </p:tavLst>
                                    </p:anim>
                                    <p:anim calcmode="lin" valueType="num">
                                      <p:cBhvr>
                                        <p:cTn id="19" dur="1000" fill="hold"/>
                                        <p:tgtEl>
                                          <p:spTgt spid="39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1"/>
                                        </p:tgtEl>
                                        <p:attrNameLst>
                                          <p:attrName>style.visibility</p:attrName>
                                        </p:attrNameLst>
                                      </p:cBhvr>
                                      <p:to>
                                        <p:strVal val="visible"/>
                                      </p:to>
                                    </p:set>
                                    <p:animEffect transition="in" filter="fade">
                                      <p:cBhvr>
                                        <p:cTn id="22" dur="1000"/>
                                        <p:tgtEl>
                                          <p:spTgt spid="381"/>
                                        </p:tgtEl>
                                      </p:cBhvr>
                                    </p:animEffect>
                                    <p:anim calcmode="lin" valueType="num">
                                      <p:cBhvr>
                                        <p:cTn id="23" dur="1000" fill="hold"/>
                                        <p:tgtEl>
                                          <p:spTgt spid="381"/>
                                        </p:tgtEl>
                                        <p:attrNameLst>
                                          <p:attrName>ppt_x</p:attrName>
                                        </p:attrNameLst>
                                      </p:cBhvr>
                                      <p:tavLst>
                                        <p:tav tm="0">
                                          <p:val>
                                            <p:strVal val="#ppt_x"/>
                                          </p:val>
                                        </p:tav>
                                        <p:tav tm="100000">
                                          <p:val>
                                            <p:strVal val="#ppt_x"/>
                                          </p:val>
                                        </p:tav>
                                      </p:tavLst>
                                    </p:anim>
                                    <p:anim calcmode="lin" valueType="num">
                                      <p:cBhvr>
                                        <p:cTn id="24" dur="1000" fill="hold"/>
                                        <p:tgtEl>
                                          <p:spTgt spid="38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38"/>
                                        </p:tgtEl>
                                        <p:attrNameLst>
                                          <p:attrName>style.visibility</p:attrName>
                                        </p:attrNameLst>
                                      </p:cBhvr>
                                      <p:to>
                                        <p:strVal val="visible"/>
                                      </p:to>
                                    </p:set>
                                    <p:animEffect transition="in" filter="fade">
                                      <p:cBhvr>
                                        <p:cTn id="33" dur="500"/>
                                        <p:tgtEl>
                                          <p:spTgt spid="43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38"/>
                                        </p:tgtEl>
                                        <p:attrNameLst>
                                          <p:attrName>style.visibility</p:attrName>
                                        </p:attrNameLst>
                                      </p:cBhvr>
                                      <p:to>
                                        <p:strVal val="visible"/>
                                      </p:to>
                                    </p:set>
                                    <p:animEffect transition="in" filter="fade">
                                      <p:cBhvr>
                                        <p:cTn id="38" dur="1000"/>
                                        <p:tgtEl>
                                          <p:spTgt spid="238"/>
                                        </p:tgtEl>
                                      </p:cBhvr>
                                    </p:animEffect>
                                    <p:anim calcmode="lin" valueType="num">
                                      <p:cBhvr>
                                        <p:cTn id="39" dur="1000" fill="hold"/>
                                        <p:tgtEl>
                                          <p:spTgt spid="238"/>
                                        </p:tgtEl>
                                        <p:attrNameLst>
                                          <p:attrName>ppt_x</p:attrName>
                                        </p:attrNameLst>
                                      </p:cBhvr>
                                      <p:tavLst>
                                        <p:tav tm="0">
                                          <p:val>
                                            <p:strVal val="#ppt_x"/>
                                          </p:val>
                                        </p:tav>
                                        <p:tav tm="100000">
                                          <p:val>
                                            <p:strVal val="#ppt_x"/>
                                          </p:val>
                                        </p:tav>
                                      </p:tavLst>
                                    </p:anim>
                                    <p:anim calcmode="lin" valueType="num">
                                      <p:cBhvr>
                                        <p:cTn id="40" dur="1000" fill="hold"/>
                                        <p:tgtEl>
                                          <p:spTgt spid="2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16"/>
                                        </p:tgtEl>
                                        <p:attrNameLst>
                                          <p:attrName>style.visibility</p:attrName>
                                        </p:attrNameLst>
                                      </p:cBhvr>
                                      <p:to>
                                        <p:strVal val="visible"/>
                                      </p:to>
                                    </p:set>
                                    <p:animEffect transition="in" filter="fade">
                                      <p:cBhvr>
                                        <p:cTn id="43" dur="1000"/>
                                        <p:tgtEl>
                                          <p:spTgt spid="516"/>
                                        </p:tgtEl>
                                      </p:cBhvr>
                                    </p:animEffect>
                                    <p:anim calcmode="lin" valueType="num">
                                      <p:cBhvr>
                                        <p:cTn id="44" dur="1000" fill="hold"/>
                                        <p:tgtEl>
                                          <p:spTgt spid="516"/>
                                        </p:tgtEl>
                                        <p:attrNameLst>
                                          <p:attrName>ppt_x</p:attrName>
                                        </p:attrNameLst>
                                      </p:cBhvr>
                                      <p:tavLst>
                                        <p:tav tm="0">
                                          <p:val>
                                            <p:strVal val="#ppt_x"/>
                                          </p:val>
                                        </p:tav>
                                        <p:tav tm="100000">
                                          <p:val>
                                            <p:strVal val="#ppt_x"/>
                                          </p:val>
                                        </p:tav>
                                      </p:tavLst>
                                    </p:anim>
                                    <p:anim calcmode="lin" valueType="num">
                                      <p:cBhvr>
                                        <p:cTn id="45" dur="1000" fill="hold"/>
                                        <p:tgtEl>
                                          <p:spTgt spid="51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24"/>
                                        </p:tgtEl>
                                        <p:attrNameLst>
                                          <p:attrName>style.visibility</p:attrName>
                                        </p:attrNameLst>
                                      </p:cBhvr>
                                      <p:to>
                                        <p:strVal val="visible"/>
                                      </p:to>
                                    </p:set>
                                    <p:animEffect transition="in" filter="fade">
                                      <p:cBhvr>
                                        <p:cTn id="50" dur="1000"/>
                                        <p:tgtEl>
                                          <p:spTgt spid="424"/>
                                        </p:tgtEl>
                                      </p:cBhvr>
                                    </p:animEffect>
                                    <p:anim calcmode="lin" valueType="num">
                                      <p:cBhvr>
                                        <p:cTn id="51" dur="1000" fill="hold"/>
                                        <p:tgtEl>
                                          <p:spTgt spid="424"/>
                                        </p:tgtEl>
                                        <p:attrNameLst>
                                          <p:attrName>ppt_x</p:attrName>
                                        </p:attrNameLst>
                                      </p:cBhvr>
                                      <p:tavLst>
                                        <p:tav tm="0">
                                          <p:val>
                                            <p:strVal val="#ppt_x"/>
                                          </p:val>
                                        </p:tav>
                                        <p:tav tm="100000">
                                          <p:val>
                                            <p:strVal val="#ppt_x"/>
                                          </p:val>
                                        </p:tav>
                                      </p:tavLst>
                                    </p:anim>
                                    <p:anim calcmode="lin" valueType="num">
                                      <p:cBhvr>
                                        <p:cTn id="52" dur="1000" fill="hold"/>
                                        <p:tgtEl>
                                          <p:spTgt spid="42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15"/>
                                        </p:tgtEl>
                                        <p:attrNameLst>
                                          <p:attrName>style.visibility</p:attrName>
                                        </p:attrNameLst>
                                      </p:cBhvr>
                                      <p:to>
                                        <p:strVal val="visible"/>
                                      </p:to>
                                    </p:set>
                                    <p:animEffect transition="in" filter="fade">
                                      <p:cBhvr>
                                        <p:cTn id="55" dur="1000"/>
                                        <p:tgtEl>
                                          <p:spTgt spid="515"/>
                                        </p:tgtEl>
                                      </p:cBhvr>
                                    </p:animEffect>
                                    <p:anim calcmode="lin" valueType="num">
                                      <p:cBhvr>
                                        <p:cTn id="56" dur="1000" fill="hold"/>
                                        <p:tgtEl>
                                          <p:spTgt spid="515"/>
                                        </p:tgtEl>
                                        <p:attrNameLst>
                                          <p:attrName>ppt_x</p:attrName>
                                        </p:attrNameLst>
                                      </p:cBhvr>
                                      <p:tavLst>
                                        <p:tav tm="0">
                                          <p:val>
                                            <p:strVal val="#ppt_x"/>
                                          </p:val>
                                        </p:tav>
                                        <p:tav tm="100000">
                                          <p:val>
                                            <p:strVal val="#ppt_x"/>
                                          </p:val>
                                        </p:tav>
                                      </p:tavLst>
                                    </p:anim>
                                    <p:anim calcmode="lin" valueType="num">
                                      <p:cBhvr>
                                        <p:cTn id="57" dur="1000" fill="hold"/>
                                        <p:tgtEl>
                                          <p:spTgt spid="5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14"/>
                                        </p:tgtEl>
                                        <p:attrNameLst>
                                          <p:attrName>style.visibility</p:attrName>
                                        </p:attrNameLst>
                                      </p:cBhvr>
                                      <p:to>
                                        <p:strVal val="visible"/>
                                      </p:to>
                                    </p:set>
                                    <p:animEffect transition="in" filter="fade">
                                      <p:cBhvr>
                                        <p:cTn id="60" dur="1000"/>
                                        <p:tgtEl>
                                          <p:spTgt spid="514"/>
                                        </p:tgtEl>
                                      </p:cBhvr>
                                    </p:animEffect>
                                    <p:anim calcmode="lin" valueType="num">
                                      <p:cBhvr>
                                        <p:cTn id="61" dur="1000" fill="hold"/>
                                        <p:tgtEl>
                                          <p:spTgt spid="514"/>
                                        </p:tgtEl>
                                        <p:attrNameLst>
                                          <p:attrName>ppt_x</p:attrName>
                                        </p:attrNameLst>
                                      </p:cBhvr>
                                      <p:tavLst>
                                        <p:tav tm="0">
                                          <p:val>
                                            <p:strVal val="#ppt_x"/>
                                          </p:val>
                                        </p:tav>
                                        <p:tav tm="100000">
                                          <p:val>
                                            <p:strVal val="#ppt_x"/>
                                          </p:val>
                                        </p:tav>
                                      </p:tavLst>
                                    </p:anim>
                                    <p:anim calcmode="lin" valueType="num">
                                      <p:cBhvr>
                                        <p:cTn id="62" dur="1000" fill="hold"/>
                                        <p:tgtEl>
                                          <p:spTgt spid="51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58"/>
                                        </p:tgtEl>
                                        <p:attrNameLst>
                                          <p:attrName>style.visibility</p:attrName>
                                        </p:attrNameLst>
                                      </p:cBhvr>
                                      <p:to>
                                        <p:strVal val="visible"/>
                                      </p:to>
                                    </p:set>
                                    <p:animEffect transition="in" filter="fade">
                                      <p:cBhvr>
                                        <p:cTn id="67" dur="1000"/>
                                        <p:tgtEl>
                                          <p:spTgt spid="458"/>
                                        </p:tgtEl>
                                      </p:cBhvr>
                                    </p:animEffect>
                                    <p:anim calcmode="lin" valueType="num">
                                      <p:cBhvr>
                                        <p:cTn id="68" dur="1000" fill="hold"/>
                                        <p:tgtEl>
                                          <p:spTgt spid="458"/>
                                        </p:tgtEl>
                                        <p:attrNameLst>
                                          <p:attrName>ppt_x</p:attrName>
                                        </p:attrNameLst>
                                      </p:cBhvr>
                                      <p:tavLst>
                                        <p:tav tm="0">
                                          <p:val>
                                            <p:strVal val="#ppt_x"/>
                                          </p:val>
                                        </p:tav>
                                        <p:tav tm="100000">
                                          <p:val>
                                            <p:strVal val="#ppt_x"/>
                                          </p:val>
                                        </p:tav>
                                      </p:tavLst>
                                    </p:anim>
                                    <p:anim calcmode="lin" valueType="num">
                                      <p:cBhvr>
                                        <p:cTn id="69" dur="1000" fill="hold"/>
                                        <p:tgtEl>
                                          <p:spTgt spid="45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61"/>
                                        </p:tgtEl>
                                        <p:attrNameLst>
                                          <p:attrName>style.visibility</p:attrName>
                                        </p:attrNameLst>
                                      </p:cBhvr>
                                      <p:to>
                                        <p:strVal val="visible"/>
                                      </p:to>
                                    </p:set>
                                    <p:animEffect transition="in" filter="fade">
                                      <p:cBhvr>
                                        <p:cTn id="72" dur="1000"/>
                                        <p:tgtEl>
                                          <p:spTgt spid="461"/>
                                        </p:tgtEl>
                                      </p:cBhvr>
                                    </p:animEffect>
                                    <p:anim calcmode="lin" valueType="num">
                                      <p:cBhvr>
                                        <p:cTn id="73" dur="1000" fill="hold"/>
                                        <p:tgtEl>
                                          <p:spTgt spid="461"/>
                                        </p:tgtEl>
                                        <p:attrNameLst>
                                          <p:attrName>ppt_x</p:attrName>
                                        </p:attrNameLst>
                                      </p:cBhvr>
                                      <p:tavLst>
                                        <p:tav tm="0">
                                          <p:val>
                                            <p:strVal val="#ppt_x"/>
                                          </p:val>
                                        </p:tav>
                                        <p:tav tm="100000">
                                          <p:val>
                                            <p:strVal val="#ppt_x"/>
                                          </p:val>
                                        </p:tav>
                                      </p:tavLst>
                                    </p:anim>
                                    <p:anim calcmode="lin" valueType="num">
                                      <p:cBhvr>
                                        <p:cTn id="74" dur="1000" fill="hold"/>
                                        <p:tgtEl>
                                          <p:spTgt spid="46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85"/>
                                        </p:tgtEl>
                                        <p:attrNameLst>
                                          <p:attrName>style.visibility</p:attrName>
                                        </p:attrNameLst>
                                      </p:cBhvr>
                                      <p:to>
                                        <p:strVal val="visible"/>
                                      </p:to>
                                    </p:set>
                                    <p:animEffect transition="in" filter="fade">
                                      <p:cBhvr>
                                        <p:cTn id="77" dur="1000"/>
                                        <p:tgtEl>
                                          <p:spTgt spid="485"/>
                                        </p:tgtEl>
                                      </p:cBhvr>
                                    </p:animEffect>
                                    <p:anim calcmode="lin" valueType="num">
                                      <p:cBhvr>
                                        <p:cTn id="78" dur="1000" fill="hold"/>
                                        <p:tgtEl>
                                          <p:spTgt spid="485"/>
                                        </p:tgtEl>
                                        <p:attrNameLst>
                                          <p:attrName>ppt_x</p:attrName>
                                        </p:attrNameLst>
                                      </p:cBhvr>
                                      <p:tavLst>
                                        <p:tav tm="0">
                                          <p:val>
                                            <p:strVal val="#ppt_x"/>
                                          </p:val>
                                        </p:tav>
                                        <p:tav tm="100000">
                                          <p:val>
                                            <p:strVal val="#ppt_x"/>
                                          </p:val>
                                        </p:tav>
                                      </p:tavLst>
                                    </p:anim>
                                    <p:anim calcmode="lin" valueType="num">
                                      <p:cBhvr>
                                        <p:cTn id="79" dur="1000" fill="hold"/>
                                        <p:tgtEl>
                                          <p:spTgt spid="48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92"/>
                                        </p:tgtEl>
                                        <p:attrNameLst>
                                          <p:attrName>style.visibility</p:attrName>
                                        </p:attrNameLst>
                                      </p:cBhvr>
                                      <p:to>
                                        <p:strVal val="visible"/>
                                      </p:to>
                                    </p:set>
                                    <p:animEffect transition="in" filter="fade">
                                      <p:cBhvr>
                                        <p:cTn id="82" dur="1000"/>
                                        <p:tgtEl>
                                          <p:spTgt spid="492"/>
                                        </p:tgtEl>
                                      </p:cBhvr>
                                    </p:animEffect>
                                    <p:anim calcmode="lin" valueType="num">
                                      <p:cBhvr>
                                        <p:cTn id="83" dur="1000" fill="hold"/>
                                        <p:tgtEl>
                                          <p:spTgt spid="492"/>
                                        </p:tgtEl>
                                        <p:attrNameLst>
                                          <p:attrName>ppt_x</p:attrName>
                                        </p:attrNameLst>
                                      </p:cBhvr>
                                      <p:tavLst>
                                        <p:tav tm="0">
                                          <p:val>
                                            <p:strVal val="#ppt_x"/>
                                          </p:val>
                                        </p:tav>
                                        <p:tav tm="100000">
                                          <p:val>
                                            <p:strVal val="#ppt_x"/>
                                          </p:val>
                                        </p:tav>
                                      </p:tavLst>
                                    </p:anim>
                                    <p:anim calcmode="lin" valueType="num">
                                      <p:cBhvr>
                                        <p:cTn id="84" dur="1000" fill="hold"/>
                                        <p:tgtEl>
                                          <p:spTgt spid="49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99"/>
                                        </p:tgtEl>
                                        <p:attrNameLst>
                                          <p:attrName>style.visibility</p:attrName>
                                        </p:attrNameLst>
                                      </p:cBhvr>
                                      <p:to>
                                        <p:strVal val="visible"/>
                                      </p:to>
                                    </p:set>
                                    <p:animEffect transition="in" filter="fade">
                                      <p:cBhvr>
                                        <p:cTn id="87" dur="1000"/>
                                        <p:tgtEl>
                                          <p:spTgt spid="499"/>
                                        </p:tgtEl>
                                      </p:cBhvr>
                                    </p:animEffect>
                                    <p:anim calcmode="lin" valueType="num">
                                      <p:cBhvr>
                                        <p:cTn id="88" dur="1000" fill="hold"/>
                                        <p:tgtEl>
                                          <p:spTgt spid="499"/>
                                        </p:tgtEl>
                                        <p:attrNameLst>
                                          <p:attrName>ppt_x</p:attrName>
                                        </p:attrNameLst>
                                      </p:cBhvr>
                                      <p:tavLst>
                                        <p:tav tm="0">
                                          <p:val>
                                            <p:strVal val="#ppt_x"/>
                                          </p:val>
                                        </p:tav>
                                        <p:tav tm="100000">
                                          <p:val>
                                            <p:strVal val="#ppt_x"/>
                                          </p:val>
                                        </p:tav>
                                      </p:tavLst>
                                    </p:anim>
                                    <p:anim calcmode="lin" valueType="num">
                                      <p:cBhvr>
                                        <p:cTn id="89" dur="1000" fill="hold"/>
                                        <p:tgtEl>
                                          <p:spTgt spid="49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06"/>
                                        </p:tgtEl>
                                        <p:attrNameLst>
                                          <p:attrName>style.visibility</p:attrName>
                                        </p:attrNameLst>
                                      </p:cBhvr>
                                      <p:to>
                                        <p:strVal val="visible"/>
                                      </p:to>
                                    </p:set>
                                    <p:animEffect transition="in" filter="fade">
                                      <p:cBhvr>
                                        <p:cTn id="92" dur="1000"/>
                                        <p:tgtEl>
                                          <p:spTgt spid="506"/>
                                        </p:tgtEl>
                                      </p:cBhvr>
                                    </p:animEffect>
                                    <p:anim calcmode="lin" valueType="num">
                                      <p:cBhvr>
                                        <p:cTn id="93" dur="1000" fill="hold"/>
                                        <p:tgtEl>
                                          <p:spTgt spid="506"/>
                                        </p:tgtEl>
                                        <p:attrNameLst>
                                          <p:attrName>ppt_x</p:attrName>
                                        </p:attrNameLst>
                                      </p:cBhvr>
                                      <p:tavLst>
                                        <p:tav tm="0">
                                          <p:val>
                                            <p:strVal val="#ppt_x"/>
                                          </p:val>
                                        </p:tav>
                                        <p:tav tm="100000">
                                          <p:val>
                                            <p:strVal val="#ppt_x"/>
                                          </p:val>
                                        </p:tav>
                                      </p:tavLst>
                                    </p:anim>
                                    <p:anim calcmode="lin" valueType="num">
                                      <p:cBhvr>
                                        <p:cTn id="94" dur="1000" fill="hold"/>
                                        <p:tgtEl>
                                          <p:spTgt spid="506"/>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21"/>
                                        </p:tgtEl>
                                        <p:attrNameLst>
                                          <p:attrName>style.visibility</p:attrName>
                                        </p:attrNameLst>
                                      </p:cBhvr>
                                      <p:to>
                                        <p:strVal val="visible"/>
                                      </p:to>
                                    </p:set>
                                    <p:animEffect transition="in" filter="fade">
                                      <p:cBhvr>
                                        <p:cTn id="99" dur="1000"/>
                                        <p:tgtEl>
                                          <p:spTgt spid="421"/>
                                        </p:tgtEl>
                                      </p:cBhvr>
                                    </p:animEffect>
                                    <p:anim calcmode="lin" valueType="num">
                                      <p:cBhvr>
                                        <p:cTn id="100" dur="1000" fill="hold"/>
                                        <p:tgtEl>
                                          <p:spTgt spid="421"/>
                                        </p:tgtEl>
                                        <p:attrNameLst>
                                          <p:attrName>ppt_x</p:attrName>
                                        </p:attrNameLst>
                                      </p:cBhvr>
                                      <p:tavLst>
                                        <p:tav tm="0">
                                          <p:val>
                                            <p:strVal val="#ppt_x"/>
                                          </p:val>
                                        </p:tav>
                                        <p:tav tm="100000">
                                          <p:val>
                                            <p:strVal val="#ppt_x"/>
                                          </p:val>
                                        </p:tav>
                                      </p:tavLst>
                                    </p:anim>
                                    <p:anim calcmode="lin" valueType="num">
                                      <p:cBhvr>
                                        <p:cTn id="101" dur="1000" fill="hold"/>
                                        <p:tgtEl>
                                          <p:spTgt spid="421"/>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fade">
                                      <p:cBhvr>
                                        <p:cTn id="104" dur="1000"/>
                                        <p:tgtEl>
                                          <p:spTgt spid="422"/>
                                        </p:tgtEl>
                                      </p:cBhvr>
                                    </p:animEffect>
                                    <p:anim calcmode="lin" valueType="num">
                                      <p:cBhvr>
                                        <p:cTn id="105" dur="1000" fill="hold"/>
                                        <p:tgtEl>
                                          <p:spTgt spid="422"/>
                                        </p:tgtEl>
                                        <p:attrNameLst>
                                          <p:attrName>ppt_x</p:attrName>
                                        </p:attrNameLst>
                                      </p:cBhvr>
                                      <p:tavLst>
                                        <p:tav tm="0">
                                          <p:val>
                                            <p:strVal val="#ppt_x"/>
                                          </p:val>
                                        </p:tav>
                                        <p:tav tm="100000">
                                          <p:val>
                                            <p:strVal val="#ppt_x"/>
                                          </p:val>
                                        </p:tav>
                                      </p:tavLst>
                                    </p:anim>
                                    <p:anim calcmode="lin" valueType="num">
                                      <p:cBhvr>
                                        <p:cTn id="106" dur="1000" fill="hold"/>
                                        <p:tgtEl>
                                          <p:spTgt spid="422"/>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3"/>
                                        </p:tgtEl>
                                        <p:attrNameLst>
                                          <p:attrName>style.visibility</p:attrName>
                                        </p:attrNameLst>
                                      </p:cBhvr>
                                      <p:to>
                                        <p:strVal val="visible"/>
                                      </p:to>
                                    </p:set>
                                    <p:animEffect transition="in" filter="fade">
                                      <p:cBhvr>
                                        <p:cTn id="109" dur="1000"/>
                                        <p:tgtEl>
                                          <p:spTgt spid="513"/>
                                        </p:tgtEl>
                                      </p:cBhvr>
                                    </p:animEffect>
                                    <p:anim calcmode="lin" valueType="num">
                                      <p:cBhvr>
                                        <p:cTn id="110" dur="1000" fill="hold"/>
                                        <p:tgtEl>
                                          <p:spTgt spid="513"/>
                                        </p:tgtEl>
                                        <p:attrNameLst>
                                          <p:attrName>ppt_x</p:attrName>
                                        </p:attrNameLst>
                                      </p:cBhvr>
                                      <p:tavLst>
                                        <p:tav tm="0">
                                          <p:val>
                                            <p:strVal val="#ppt_x"/>
                                          </p:val>
                                        </p:tav>
                                        <p:tav tm="100000">
                                          <p:val>
                                            <p:strVal val="#ppt_x"/>
                                          </p:val>
                                        </p:tav>
                                      </p:tavLst>
                                    </p:anim>
                                    <p:anim calcmode="lin" valueType="num">
                                      <p:cBhvr>
                                        <p:cTn id="111" dur="1000" fill="hold"/>
                                        <p:tgtEl>
                                          <p:spTgt spid="513"/>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1000"/>
                                        <p:tgtEl>
                                          <p:spTgt spid="7"/>
                                        </p:tgtEl>
                                      </p:cBhvr>
                                    </p:animEffect>
                                    <p:anim calcmode="lin" valueType="num">
                                      <p:cBhvr>
                                        <p:cTn id="115" dur="1000" fill="hold"/>
                                        <p:tgtEl>
                                          <p:spTgt spid="7"/>
                                        </p:tgtEl>
                                        <p:attrNameLst>
                                          <p:attrName>ppt_x</p:attrName>
                                        </p:attrNameLst>
                                      </p:cBhvr>
                                      <p:tavLst>
                                        <p:tav tm="0">
                                          <p:val>
                                            <p:strVal val="#ppt_x"/>
                                          </p:val>
                                        </p:tav>
                                        <p:tav tm="100000">
                                          <p:val>
                                            <p:strVal val="#ppt_x"/>
                                          </p:val>
                                        </p:tav>
                                      </p:tavLst>
                                    </p:anim>
                                    <p:anim calcmode="lin" valueType="num">
                                      <p:cBhvr>
                                        <p:cTn id="1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40"/>
                                        </p:tgtEl>
                                        <p:attrNameLst>
                                          <p:attrName>style.visibility</p:attrName>
                                        </p:attrNameLst>
                                      </p:cBhvr>
                                      <p:to>
                                        <p:strVal val="visible"/>
                                      </p:to>
                                    </p:set>
                                    <p:anim calcmode="lin" valueType="num">
                                      <p:cBhvr additive="base">
                                        <p:cTn id="121" dur="500" fill="hold"/>
                                        <p:tgtEl>
                                          <p:spTgt spid="440"/>
                                        </p:tgtEl>
                                        <p:attrNameLst>
                                          <p:attrName>ppt_x</p:attrName>
                                        </p:attrNameLst>
                                      </p:cBhvr>
                                      <p:tavLst>
                                        <p:tav tm="0">
                                          <p:val>
                                            <p:strVal val="#ppt_x"/>
                                          </p:val>
                                        </p:tav>
                                        <p:tav tm="100000">
                                          <p:val>
                                            <p:strVal val="#ppt_x"/>
                                          </p:val>
                                        </p:tav>
                                      </p:tavLst>
                                    </p:anim>
                                    <p:anim calcmode="lin" valueType="num">
                                      <p:cBhvr additive="base">
                                        <p:cTn id="122" dur="500" fill="hold"/>
                                        <p:tgtEl>
                                          <p:spTgt spid="440"/>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441"/>
                                        </p:tgtEl>
                                        <p:attrNameLst>
                                          <p:attrName>style.visibility</p:attrName>
                                        </p:attrNameLst>
                                      </p:cBhvr>
                                      <p:to>
                                        <p:strVal val="visible"/>
                                      </p:to>
                                    </p:set>
                                    <p:anim calcmode="lin" valueType="num">
                                      <p:cBhvr additive="base">
                                        <p:cTn id="125" dur="500" fill="hold"/>
                                        <p:tgtEl>
                                          <p:spTgt spid="441"/>
                                        </p:tgtEl>
                                        <p:attrNameLst>
                                          <p:attrName>ppt_x</p:attrName>
                                        </p:attrNameLst>
                                      </p:cBhvr>
                                      <p:tavLst>
                                        <p:tav tm="0">
                                          <p:val>
                                            <p:strVal val="#ppt_x"/>
                                          </p:val>
                                        </p:tav>
                                        <p:tav tm="100000">
                                          <p:val>
                                            <p:strVal val="#ppt_x"/>
                                          </p:val>
                                        </p:tav>
                                      </p:tavLst>
                                    </p:anim>
                                    <p:anim calcmode="lin" valueType="num">
                                      <p:cBhvr additive="base">
                                        <p:cTn id="126" dur="500" fill="hold"/>
                                        <p:tgtEl>
                                          <p:spTgt spid="441"/>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470"/>
                                        </p:tgtEl>
                                        <p:attrNameLst>
                                          <p:attrName>style.visibility</p:attrName>
                                        </p:attrNameLst>
                                      </p:cBhvr>
                                      <p:to>
                                        <p:strVal val="visible"/>
                                      </p:to>
                                    </p:set>
                                    <p:anim calcmode="lin" valueType="num">
                                      <p:cBhvr additive="base">
                                        <p:cTn id="129" dur="500" fill="hold"/>
                                        <p:tgtEl>
                                          <p:spTgt spid="470"/>
                                        </p:tgtEl>
                                        <p:attrNameLst>
                                          <p:attrName>ppt_x</p:attrName>
                                        </p:attrNameLst>
                                      </p:cBhvr>
                                      <p:tavLst>
                                        <p:tav tm="0">
                                          <p:val>
                                            <p:strVal val="#ppt_x"/>
                                          </p:val>
                                        </p:tav>
                                        <p:tav tm="100000">
                                          <p:val>
                                            <p:strVal val="#ppt_x"/>
                                          </p:val>
                                        </p:tav>
                                      </p:tavLst>
                                    </p:anim>
                                    <p:anim calcmode="lin" valueType="num">
                                      <p:cBhvr additive="base">
                                        <p:cTn id="130" dur="500" fill="hold"/>
                                        <p:tgtEl>
                                          <p:spTgt spid="470"/>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 calcmode="lin" valueType="num">
                                      <p:cBhvr additive="base">
                                        <p:cTn id="133" dur="500" fill="hold"/>
                                        <p:tgtEl>
                                          <p:spTgt spid="8"/>
                                        </p:tgtEl>
                                        <p:attrNameLst>
                                          <p:attrName>ppt_x</p:attrName>
                                        </p:attrNameLst>
                                      </p:cBhvr>
                                      <p:tavLst>
                                        <p:tav tm="0">
                                          <p:val>
                                            <p:strVal val="#ppt_x"/>
                                          </p:val>
                                        </p:tav>
                                        <p:tav tm="100000">
                                          <p:val>
                                            <p:strVal val="#ppt_x"/>
                                          </p:val>
                                        </p:tav>
                                      </p:tavLst>
                                    </p:anim>
                                    <p:anim calcmode="lin" valueType="num">
                                      <p:cBhvr additive="base">
                                        <p:cTn id="134" dur="500" fill="hold"/>
                                        <p:tgtEl>
                                          <p:spTgt spid="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478"/>
                                        </p:tgtEl>
                                        <p:attrNameLst>
                                          <p:attrName>style.visibility</p:attrName>
                                        </p:attrNameLst>
                                      </p:cBhvr>
                                      <p:to>
                                        <p:strVal val="visible"/>
                                      </p:to>
                                    </p:set>
                                    <p:anim calcmode="lin" valueType="num">
                                      <p:cBhvr additive="base">
                                        <p:cTn id="137" dur="500" fill="hold"/>
                                        <p:tgtEl>
                                          <p:spTgt spid="478"/>
                                        </p:tgtEl>
                                        <p:attrNameLst>
                                          <p:attrName>ppt_x</p:attrName>
                                        </p:attrNameLst>
                                      </p:cBhvr>
                                      <p:tavLst>
                                        <p:tav tm="0">
                                          <p:val>
                                            <p:strVal val="#ppt_x"/>
                                          </p:val>
                                        </p:tav>
                                        <p:tav tm="100000">
                                          <p:val>
                                            <p:strVal val="#ppt_x"/>
                                          </p:val>
                                        </p:tav>
                                      </p:tavLst>
                                    </p:anim>
                                    <p:anim calcmode="lin" valueType="num">
                                      <p:cBhvr additive="base">
                                        <p:cTn id="138" dur="500" fill="hold"/>
                                        <p:tgtEl>
                                          <p:spTgt spid="47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31" presetClass="entr" presetSubtype="0" fill="hold" grpId="0" nodeType="afterEffect">
                                  <p:stCondLst>
                                    <p:cond delay="0"/>
                                  </p:stCondLst>
                                  <p:childTnLst>
                                    <p:set>
                                      <p:cBhvr>
                                        <p:cTn id="141" dur="1" fill="hold">
                                          <p:stCondLst>
                                            <p:cond delay="0"/>
                                          </p:stCondLst>
                                        </p:cTn>
                                        <p:tgtEl>
                                          <p:spTgt spid="477"/>
                                        </p:tgtEl>
                                        <p:attrNameLst>
                                          <p:attrName>style.visibility</p:attrName>
                                        </p:attrNameLst>
                                      </p:cBhvr>
                                      <p:to>
                                        <p:strVal val="visible"/>
                                      </p:to>
                                    </p:set>
                                    <p:anim calcmode="lin" valueType="num">
                                      <p:cBhvr>
                                        <p:cTn id="142" dur="1000" fill="hold"/>
                                        <p:tgtEl>
                                          <p:spTgt spid="477"/>
                                        </p:tgtEl>
                                        <p:attrNameLst>
                                          <p:attrName>ppt_w</p:attrName>
                                        </p:attrNameLst>
                                      </p:cBhvr>
                                      <p:tavLst>
                                        <p:tav tm="0">
                                          <p:val>
                                            <p:fltVal val="0"/>
                                          </p:val>
                                        </p:tav>
                                        <p:tav tm="100000">
                                          <p:val>
                                            <p:strVal val="#ppt_w"/>
                                          </p:val>
                                        </p:tav>
                                      </p:tavLst>
                                    </p:anim>
                                    <p:anim calcmode="lin" valueType="num">
                                      <p:cBhvr>
                                        <p:cTn id="143" dur="1000" fill="hold"/>
                                        <p:tgtEl>
                                          <p:spTgt spid="477"/>
                                        </p:tgtEl>
                                        <p:attrNameLst>
                                          <p:attrName>ppt_h</p:attrName>
                                        </p:attrNameLst>
                                      </p:cBhvr>
                                      <p:tavLst>
                                        <p:tav tm="0">
                                          <p:val>
                                            <p:fltVal val="0"/>
                                          </p:val>
                                        </p:tav>
                                        <p:tav tm="100000">
                                          <p:val>
                                            <p:strVal val="#ppt_h"/>
                                          </p:val>
                                        </p:tav>
                                      </p:tavLst>
                                    </p:anim>
                                    <p:anim calcmode="lin" valueType="num">
                                      <p:cBhvr>
                                        <p:cTn id="144" dur="1000" fill="hold"/>
                                        <p:tgtEl>
                                          <p:spTgt spid="477"/>
                                        </p:tgtEl>
                                        <p:attrNameLst>
                                          <p:attrName>style.rotation</p:attrName>
                                        </p:attrNameLst>
                                      </p:cBhvr>
                                      <p:tavLst>
                                        <p:tav tm="0">
                                          <p:val>
                                            <p:fltVal val="90"/>
                                          </p:val>
                                        </p:tav>
                                        <p:tav tm="100000">
                                          <p:val>
                                            <p:fltVal val="0"/>
                                          </p:val>
                                        </p:tav>
                                      </p:tavLst>
                                    </p:anim>
                                    <p:animEffect transition="in" filter="fade">
                                      <p:cBhvr>
                                        <p:cTn id="145" dur="1000"/>
                                        <p:tgtEl>
                                          <p:spTgt spid="477"/>
                                        </p:tgtEl>
                                      </p:cBhvr>
                                    </p:animEffect>
                                  </p:childTnLst>
                                </p:cTn>
                              </p:par>
                            </p:childTnLst>
                          </p:cTn>
                        </p:par>
                      </p:childTnLst>
                    </p:cTn>
                  </p:par>
                  <p:par>
                    <p:cTn id="146" fill="hold">
                      <p:stCondLst>
                        <p:cond delay="indefinite"/>
                      </p:stCondLst>
                      <p:childTnLst>
                        <p:par>
                          <p:cTn id="147" fill="hold">
                            <p:stCondLst>
                              <p:cond delay="0"/>
                            </p:stCondLst>
                            <p:childTnLst>
                              <p:par>
                                <p:cTn id="148" presetID="26" presetClass="entr" presetSubtype="0" fill="hold" grpId="0" nodeType="clickEffect">
                                  <p:stCondLst>
                                    <p:cond delay="0"/>
                                  </p:stCondLst>
                                  <p:childTnLst>
                                    <p:set>
                                      <p:cBhvr>
                                        <p:cTn id="149" dur="1" fill="hold">
                                          <p:stCondLst>
                                            <p:cond delay="0"/>
                                          </p:stCondLst>
                                        </p:cTn>
                                        <p:tgtEl>
                                          <p:spTgt spid="169"/>
                                        </p:tgtEl>
                                        <p:attrNameLst>
                                          <p:attrName>style.visibility</p:attrName>
                                        </p:attrNameLst>
                                      </p:cBhvr>
                                      <p:to>
                                        <p:strVal val="visible"/>
                                      </p:to>
                                    </p:set>
                                    <p:animEffect transition="in" filter="wipe(down)">
                                      <p:cBhvr>
                                        <p:cTn id="150" dur="580">
                                          <p:stCondLst>
                                            <p:cond delay="0"/>
                                          </p:stCondLst>
                                        </p:cTn>
                                        <p:tgtEl>
                                          <p:spTgt spid="169"/>
                                        </p:tgtEl>
                                      </p:cBhvr>
                                    </p:animEffect>
                                    <p:anim calcmode="lin" valueType="num">
                                      <p:cBhvr>
                                        <p:cTn id="151" dur="1822" tmFilter="0,0; 0.14,0.36; 0.43,0.73; 0.71,0.91; 1.0,1.0">
                                          <p:stCondLst>
                                            <p:cond delay="0"/>
                                          </p:stCondLst>
                                        </p:cTn>
                                        <p:tgtEl>
                                          <p:spTgt spid="169"/>
                                        </p:tgtEl>
                                        <p:attrNameLst>
                                          <p:attrName>ppt_x</p:attrName>
                                        </p:attrNameLst>
                                      </p:cBhvr>
                                      <p:tavLst>
                                        <p:tav tm="0">
                                          <p:val>
                                            <p:strVal val="#ppt_x-0.25"/>
                                          </p:val>
                                        </p:tav>
                                        <p:tav tm="100000">
                                          <p:val>
                                            <p:strVal val="#ppt_x"/>
                                          </p:val>
                                        </p:tav>
                                      </p:tavLst>
                                    </p:anim>
                                    <p:anim calcmode="lin" valueType="num">
                                      <p:cBhvr>
                                        <p:cTn id="152" dur="664" tmFilter="0.0,0.0; 0.25,0.07; 0.50,0.2; 0.75,0.467; 1.0,1.0">
                                          <p:stCondLst>
                                            <p:cond delay="0"/>
                                          </p:stCondLst>
                                        </p:cTn>
                                        <p:tgtEl>
                                          <p:spTgt spid="169"/>
                                        </p:tgtEl>
                                        <p:attrNameLst>
                                          <p:attrName>ppt_y</p:attrName>
                                        </p:attrNameLst>
                                      </p:cBhvr>
                                      <p:tavLst>
                                        <p:tav tm="0" fmla="#ppt_y-sin(pi*$)/3">
                                          <p:val>
                                            <p:fltVal val="0.5"/>
                                          </p:val>
                                        </p:tav>
                                        <p:tav tm="100000">
                                          <p:val>
                                            <p:fltVal val="1"/>
                                          </p:val>
                                        </p:tav>
                                      </p:tavLst>
                                    </p:anim>
                                    <p:anim calcmode="lin" valueType="num">
                                      <p:cBhvr>
                                        <p:cTn id="153" dur="664" tmFilter="0, 0; 0.125,0.2665; 0.25,0.4; 0.375,0.465; 0.5,0.5;  0.625,0.535; 0.75,0.6; 0.875,0.7335; 1,1">
                                          <p:stCondLst>
                                            <p:cond delay="664"/>
                                          </p:stCondLst>
                                        </p:cTn>
                                        <p:tgtEl>
                                          <p:spTgt spid="169"/>
                                        </p:tgtEl>
                                        <p:attrNameLst>
                                          <p:attrName>ppt_y</p:attrName>
                                        </p:attrNameLst>
                                      </p:cBhvr>
                                      <p:tavLst>
                                        <p:tav tm="0" fmla="#ppt_y-sin(pi*$)/9">
                                          <p:val>
                                            <p:fltVal val="0"/>
                                          </p:val>
                                        </p:tav>
                                        <p:tav tm="100000">
                                          <p:val>
                                            <p:fltVal val="1"/>
                                          </p:val>
                                        </p:tav>
                                      </p:tavLst>
                                    </p:anim>
                                    <p:anim calcmode="lin" valueType="num">
                                      <p:cBhvr>
                                        <p:cTn id="154" dur="332" tmFilter="0, 0; 0.125,0.2665; 0.25,0.4; 0.375,0.465; 0.5,0.5;  0.625,0.535; 0.75,0.6; 0.875,0.7335; 1,1">
                                          <p:stCondLst>
                                            <p:cond delay="1324"/>
                                          </p:stCondLst>
                                        </p:cTn>
                                        <p:tgtEl>
                                          <p:spTgt spid="169"/>
                                        </p:tgtEl>
                                        <p:attrNameLst>
                                          <p:attrName>ppt_y</p:attrName>
                                        </p:attrNameLst>
                                      </p:cBhvr>
                                      <p:tavLst>
                                        <p:tav tm="0" fmla="#ppt_y-sin(pi*$)/27">
                                          <p:val>
                                            <p:fltVal val="0"/>
                                          </p:val>
                                        </p:tav>
                                        <p:tav tm="100000">
                                          <p:val>
                                            <p:fltVal val="1"/>
                                          </p:val>
                                        </p:tav>
                                      </p:tavLst>
                                    </p:anim>
                                    <p:anim calcmode="lin" valueType="num">
                                      <p:cBhvr>
                                        <p:cTn id="155" dur="164" tmFilter="0, 0; 0.125,0.2665; 0.25,0.4; 0.375,0.465; 0.5,0.5;  0.625,0.535; 0.75,0.6; 0.875,0.7335; 1,1">
                                          <p:stCondLst>
                                            <p:cond delay="1656"/>
                                          </p:stCondLst>
                                        </p:cTn>
                                        <p:tgtEl>
                                          <p:spTgt spid="169"/>
                                        </p:tgtEl>
                                        <p:attrNameLst>
                                          <p:attrName>ppt_y</p:attrName>
                                        </p:attrNameLst>
                                      </p:cBhvr>
                                      <p:tavLst>
                                        <p:tav tm="0" fmla="#ppt_y-sin(pi*$)/81">
                                          <p:val>
                                            <p:fltVal val="0"/>
                                          </p:val>
                                        </p:tav>
                                        <p:tav tm="100000">
                                          <p:val>
                                            <p:fltVal val="1"/>
                                          </p:val>
                                        </p:tav>
                                      </p:tavLst>
                                    </p:anim>
                                    <p:animScale>
                                      <p:cBhvr>
                                        <p:cTn id="156" dur="26">
                                          <p:stCondLst>
                                            <p:cond delay="650"/>
                                          </p:stCondLst>
                                        </p:cTn>
                                        <p:tgtEl>
                                          <p:spTgt spid="169"/>
                                        </p:tgtEl>
                                      </p:cBhvr>
                                      <p:to x="100000" y="60000"/>
                                    </p:animScale>
                                    <p:animScale>
                                      <p:cBhvr>
                                        <p:cTn id="157" dur="166" decel="50000">
                                          <p:stCondLst>
                                            <p:cond delay="676"/>
                                          </p:stCondLst>
                                        </p:cTn>
                                        <p:tgtEl>
                                          <p:spTgt spid="169"/>
                                        </p:tgtEl>
                                      </p:cBhvr>
                                      <p:to x="100000" y="100000"/>
                                    </p:animScale>
                                    <p:animScale>
                                      <p:cBhvr>
                                        <p:cTn id="158" dur="26">
                                          <p:stCondLst>
                                            <p:cond delay="1312"/>
                                          </p:stCondLst>
                                        </p:cTn>
                                        <p:tgtEl>
                                          <p:spTgt spid="169"/>
                                        </p:tgtEl>
                                      </p:cBhvr>
                                      <p:to x="100000" y="80000"/>
                                    </p:animScale>
                                    <p:animScale>
                                      <p:cBhvr>
                                        <p:cTn id="159" dur="166" decel="50000">
                                          <p:stCondLst>
                                            <p:cond delay="1338"/>
                                          </p:stCondLst>
                                        </p:cTn>
                                        <p:tgtEl>
                                          <p:spTgt spid="169"/>
                                        </p:tgtEl>
                                      </p:cBhvr>
                                      <p:to x="100000" y="100000"/>
                                    </p:animScale>
                                    <p:animScale>
                                      <p:cBhvr>
                                        <p:cTn id="160" dur="26">
                                          <p:stCondLst>
                                            <p:cond delay="1642"/>
                                          </p:stCondLst>
                                        </p:cTn>
                                        <p:tgtEl>
                                          <p:spTgt spid="169"/>
                                        </p:tgtEl>
                                      </p:cBhvr>
                                      <p:to x="100000" y="90000"/>
                                    </p:animScale>
                                    <p:animScale>
                                      <p:cBhvr>
                                        <p:cTn id="161" dur="166" decel="50000">
                                          <p:stCondLst>
                                            <p:cond delay="1668"/>
                                          </p:stCondLst>
                                        </p:cTn>
                                        <p:tgtEl>
                                          <p:spTgt spid="169"/>
                                        </p:tgtEl>
                                      </p:cBhvr>
                                      <p:to x="100000" y="100000"/>
                                    </p:animScale>
                                    <p:animScale>
                                      <p:cBhvr>
                                        <p:cTn id="162" dur="26">
                                          <p:stCondLst>
                                            <p:cond delay="1808"/>
                                          </p:stCondLst>
                                        </p:cTn>
                                        <p:tgtEl>
                                          <p:spTgt spid="169"/>
                                        </p:tgtEl>
                                      </p:cBhvr>
                                      <p:to x="100000" y="95000"/>
                                    </p:animScale>
                                    <p:animScale>
                                      <p:cBhvr>
                                        <p:cTn id="163" dur="166" decel="50000">
                                          <p:stCondLst>
                                            <p:cond delay="1834"/>
                                          </p:stCondLst>
                                        </p:cTn>
                                        <p:tgtEl>
                                          <p:spTgt spid="16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22" grpId="0" animBg="1"/>
      <p:bldP spid="424" grpId="0" animBg="1"/>
      <p:bldP spid="438" grpId="0" animBg="1"/>
      <p:bldP spid="477" grpId="0" animBg="1"/>
      <p:bldP spid="513" grpId="0" animBg="1"/>
      <p:bldP spid="514" grpId="0" animBg="1"/>
      <p:bldP spid="515" grpId="0" animBg="1"/>
      <p:bldP spid="516" grpId="0"/>
      <p:bldP spid="16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404" y="95343"/>
            <a:ext cx="10675301" cy="481078"/>
          </a:xfrm>
        </p:spPr>
        <p:txBody>
          <a:bodyPr>
            <a:normAutofit fontScale="90000"/>
          </a:bodyPr>
          <a:lstStyle/>
          <a:p>
            <a:pPr>
              <a:tabLst>
                <a:tab pos="953967" algn="l"/>
              </a:tabLst>
            </a:pPr>
            <a:r>
              <a:rPr lang="en-US" sz="4000" dirty="0"/>
              <a:t>Containers Deep Dive: Architecture of a Host</a:t>
            </a:r>
          </a:p>
        </p:txBody>
      </p:sp>
      <p:grpSp>
        <p:nvGrpSpPr>
          <p:cNvPr id="184" name="Group 183"/>
          <p:cNvGrpSpPr/>
          <p:nvPr/>
        </p:nvGrpSpPr>
        <p:grpSpPr>
          <a:xfrm>
            <a:off x="4185462" y="2166772"/>
            <a:ext cx="955475" cy="502187"/>
            <a:chOff x="572111" y="3518840"/>
            <a:chExt cx="855790" cy="489315"/>
          </a:xfrm>
        </p:grpSpPr>
        <p:pic>
          <p:nvPicPr>
            <p:cNvPr id="195" name="Picture 194"/>
            <p:cNvPicPr>
              <a:picLocks noChangeAspect="1"/>
            </p:cNvPicPr>
            <p:nvPr/>
          </p:nvPicPr>
          <p:blipFill>
            <a:blip r:embed="rId3"/>
            <a:stretch>
              <a:fillRect/>
            </a:stretch>
          </p:blipFill>
          <p:spPr>
            <a:xfrm>
              <a:off x="572111" y="3518840"/>
              <a:ext cx="855790" cy="489315"/>
            </a:xfrm>
            <a:prstGeom prst="rect">
              <a:avLst/>
            </a:prstGeom>
          </p:spPr>
        </p:pic>
        <p:sp>
          <p:nvSpPr>
            <p:cNvPr id="196" name="TextBox 19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185" name="Group 184"/>
          <p:cNvGrpSpPr/>
          <p:nvPr/>
        </p:nvGrpSpPr>
        <p:grpSpPr>
          <a:xfrm>
            <a:off x="5206429" y="2169157"/>
            <a:ext cx="955475" cy="502187"/>
            <a:chOff x="572111" y="3518840"/>
            <a:chExt cx="855790" cy="489315"/>
          </a:xfrm>
        </p:grpSpPr>
        <p:pic>
          <p:nvPicPr>
            <p:cNvPr id="193" name="Picture 192"/>
            <p:cNvPicPr>
              <a:picLocks noChangeAspect="1"/>
            </p:cNvPicPr>
            <p:nvPr/>
          </p:nvPicPr>
          <p:blipFill>
            <a:blip r:embed="rId3"/>
            <a:stretch>
              <a:fillRect/>
            </a:stretch>
          </p:blipFill>
          <p:spPr>
            <a:xfrm>
              <a:off x="572111" y="3518840"/>
              <a:ext cx="855790" cy="489315"/>
            </a:xfrm>
            <a:prstGeom prst="rect">
              <a:avLst/>
            </a:prstGeom>
          </p:spPr>
        </p:pic>
        <p:sp>
          <p:nvSpPr>
            <p:cNvPr id="194" name="TextBox 19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sp>
        <p:nvSpPr>
          <p:cNvPr id="4" name="Rectangle 3"/>
          <p:cNvSpPr/>
          <p:nvPr/>
        </p:nvSpPr>
        <p:spPr>
          <a:xfrm>
            <a:off x="666608" y="2749854"/>
            <a:ext cx="2241341"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sp>
        <p:nvSpPr>
          <p:cNvPr id="197" name="Rectangle 196"/>
          <p:cNvSpPr/>
          <p:nvPr/>
        </p:nvSpPr>
        <p:spPr>
          <a:xfrm>
            <a:off x="666607"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Sites</a:t>
            </a:r>
          </a:p>
        </p:txBody>
      </p:sp>
      <p:sp>
        <p:nvSpPr>
          <p:cNvPr id="198" name="Rectangle 197"/>
          <p:cNvSpPr/>
          <p:nvPr/>
        </p:nvSpPr>
        <p:spPr>
          <a:xfrm>
            <a:off x="2997638"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a:t>
            </a:r>
          </a:p>
        </p:txBody>
      </p:sp>
      <p:sp>
        <p:nvSpPr>
          <p:cNvPr id="199" name="Rectangle 198"/>
          <p:cNvSpPr/>
          <p:nvPr/>
        </p:nvSpPr>
        <p:spPr>
          <a:xfrm>
            <a:off x="666608" y="3317501"/>
            <a:ext cx="5486400" cy="48394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Base (IIS installed)</a:t>
            </a:r>
          </a:p>
        </p:txBody>
      </p:sp>
      <p:sp>
        <p:nvSpPr>
          <p:cNvPr id="200" name="Rectangle 199"/>
          <p:cNvSpPr/>
          <p:nvPr/>
        </p:nvSpPr>
        <p:spPr>
          <a:xfrm>
            <a:off x="666608" y="3859339"/>
            <a:ext cx="5486400" cy="48394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OS Base (</a:t>
            </a:r>
            <a:r>
              <a:rPr lang="en-US" dirty="0" err="1">
                <a:solidFill>
                  <a:schemeClr val="tx1"/>
                </a:solidFill>
              </a:rPr>
              <a:t>eg</a:t>
            </a:r>
            <a:r>
              <a:rPr lang="en-US" dirty="0">
                <a:solidFill>
                  <a:schemeClr val="tx1"/>
                </a:solidFill>
              </a:rPr>
              <a:t>. Nano)</a:t>
            </a:r>
          </a:p>
        </p:txBody>
      </p:sp>
      <p:sp>
        <p:nvSpPr>
          <p:cNvPr id="201" name="Rectangle 200"/>
          <p:cNvSpPr/>
          <p:nvPr/>
        </p:nvSpPr>
        <p:spPr bwMode="auto">
          <a:xfrm>
            <a:off x="666608" y="4444561"/>
            <a:ext cx="5486400" cy="359118"/>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Engine (Windows, Linux, Docker)</a:t>
            </a:r>
          </a:p>
        </p:txBody>
      </p:sp>
      <p:sp>
        <p:nvSpPr>
          <p:cNvPr id="202" name="Rectangle 201"/>
          <p:cNvSpPr/>
          <p:nvPr/>
        </p:nvSpPr>
        <p:spPr bwMode="auto">
          <a:xfrm rot="16200000">
            <a:off x="-1680003" y="2555408"/>
            <a:ext cx="4149777" cy="301763"/>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Orchestration</a:t>
            </a:r>
          </a:p>
        </p:txBody>
      </p:sp>
      <p:sp>
        <p:nvSpPr>
          <p:cNvPr id="203" name="Rectangle 202"/>
          <p:cNvSpPr/>
          <p:nvPr/>
        </p:nvSpPr>
        <p:spPr>
          <a:xfrm>
            <a:off x="1822514" y="218647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a:t>
            </a:r>
          </a:p>
        </p:txBody>
      </p:sp>
      <p:grpSp>
        <p:nvGrpSpPr>
          <p:cNvPr id="206" name="Group 205"/>
          <p:cNvGrpSpPr/>
          <p:nvPr/>
        </p:nvGrpSpPr>
        <p:grpSpPr>
          <a:xfrm>
            <a:off x="690962" y="1641052"/>
            <a:ext cx="955475" cy="502187"/>
            <a:chOff x="572111" y="3518840"/>
            <a:chExt cx="855790" cy="489315"/>
          </a:xfrm>
        </p:grpSpPr>
        <p:pic>
          <p:nvPicPr>
            <p:cNvPr id="216" name="Picture 215"/>
            <p:cNvPicPr>
              <a:picLocks noChangeAspect="1"/>
            </p:cNvPicPr>
            <p:nvPr/>
          </p:nvPicPr>
          <p:blipFill>
            <a:blip r:embed="rId3"/>
            <a:stretch>
              <a:fillRect/>
            </a:stretch>
          </p:blipFill>
          <p:spPr>
            <a:xfrm>
              <a:off x="572111" y="3518840"/>
              <a:ext cx="855790" cy="489315"/>
            </a:xfrm>
            <a:prstGeom prst="rect">
              <a:avLst/>
            </a:prstGeom>
          </p:spPr>
        </p:pic>
        <p:sp>
          <p:nvSpPr>
            <p:cNvPr id="217" name="TextBox 21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07" name="Group 206"/>
          <p:cNvGrpSpPr/>
          <p:nvPr/>
        </p:nvGrpSpPr>
        <p:grpSpPr>
          <a:xfrm>
            <a:off x="1853415" y="1668926"/>
            <a:ext cx="955475" cy="502187"/>
            <a:chOff x="572111" y="3518840"/>
            <a:chExt cx="855790" cy="489315"/>
          </a:xfrm>
        </p:grpSpPr>
        <p:pic>
          <p:nvPicPr>
            <p:cNvPr id="214" name="Picture 213"/>
            <p:cNvPicPr>
              <a:picLocks noChangeAspect="1"/>
            </p:cNvPicPr>
            <p:nvPr/>
          </p:nvPicPr>
          <p:blipFill>
            <a:blip r:embed="rId3"/>
            <a:stretch>
              <a:fillRect/>
            </a:stretch>
          </p:blipFill>
          <p:spPr>
            <a:xfrm>
              <a:off x="572111" y="3518840"/>
              <a:ext cx="855790" cy="489315"/>
            </a:xfrm>
            <a:prstGeom prst="rect">
              <a:avLst/>
            </a:prstGeom>
          </p:spPr>
        </p:pic>
        <p:sp>
          <p:nvSpPr>
            <p:cNvPr id="215" name="TextBox 21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18" name="Rectangle 217"/>
          <p:cNvSpPr/>
          <p:nvPr/>
        </p:nvSpPr>
        <p:spPr>
          <a:xfrm>
            <a:off x="4192987" y="2726849"/>
            <a:ext cx="1935192"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grpSp>
        <p:nvGrpSpPr>
          <p:cNvPr id="219" name="Group 218"/>
          <p:cNvGrpSpPr/>
          <p:nvPr/>
        </p:nvGrpSpPr>
        <p:grpSpPr>
          <a:xfrm>
            <a:off x="4198162" y="1639722"/>
            <a:ext cx="955475" cy="502187"/>
            <a:chOff x="572111" y="3518840"/>
            <a:chExt cx="855790" cy="489315"/>
          </a:xfrm>
        </p:grpSpPr>
        <p:pic>
          <p:nvPicPr>
            <p:cNvPr id="220" name="Picture 219"/>
            <p:cNvPicPr>
              <a:picLocks noChangeAspect="1"/>
            </p:cNvPicPr>
            <p:nvPr/>
          </p:nvPicPr>
          <p:blipFill>
            <a:blip r:embed="rId3"/>
            <a:stretch>
              <a:fillRect/>
            </a:stretch>
          </p:blipFill>
          <p:spPr>
            <a:xfrm>
              <a:off x="572111" y="3518840"/>
              <a:ext cx="855790" cy="489315"/>
            </a:xfrm>
            <a:prstGeom prst="rect">
              <a:avLst/>
            </a:prstGeom>
          </p:spPr>
        </p:pic>
        <p:sp>
          <p:nvSpPr>
            <p:cNvPr id="221" name="TextBox 22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2" name="Group 221"/>
          <p:cNvGrpSpPr/>
          <p:nvPr/>
        </p:nvGrpSpPr>
        <p:grpSpPr>
          <a:xfrm>
            <a:off x="5219129" y="1642107"/>
            <a:ext cx="955475" cy="502187"/>
            <a:chOff x="572111" y="3518840"/>
            <a:chExt cx="855790" cy="489315"/>
          </a:xfrm>
        </p:grpSpPr>
        <p:pic>
          <p:nvPicPr>
            <p:cNvPr id="223" name="Picture 222"/>
            <p:cNvPicPr>
              <a:picLocks noChangeAspect="1"/>
            </p:cNvPicPr>
            <p:nvPr/>
          </p:nvPicPr>
          <p:blipFill>
            <a:blip r:embed="rId3"/>
            <a:stretch>
              <a:fillRect/>
            </a:stretch>
          </p:blipFill>
          <p:spPr>
            <a:xfrm>
              <a:off x="572111" y="3518840"/>
              <a:ext cx="855790" cy="489315"/>
            </a:xfrm>
            <a:prstGeom prst="rect">
              <a:avLst/>
            </a:prstGeom>
          </p:spPr>
        </p:pic>
        <p:sp>
          <p:nvSpPr>
            <p:cNvPr id="224" name="TextBox 22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5" name="Group 224"/>
          <p:cNvGrpSpPr/>
          <p:nvPr/>
        </p:nvGrpSpPr>
        <p:grpSpPr>
          <a:xfrm>
            <a:off x="4198162" y="1119022"/>
            <a:ext cx="955475" cy="502187"/>
            <a:chOff x="572111" y="3518840"/>
            <a:chExt cx="855790" cy="489315"/>
          </a:xfrm>
        </p:grpSpPr>
        <p:pic>
          <p:nvPicPr>
            <p:cNvPr id="226" name="Picture 225"/>
            <p:cNvPicPr>
              <a:picLocks noChangeAspect="1"/>
            </p:cNvPicPr>
            <p:nvPr/>
          </p:nvPicPr>
          <p:blipFill>
            <a:blip r:embed="rId3"/>
            <a:stretch>
              <a:fillRect/>
            </a:stretch>
          </p:blipFill>
          <p:spPr>
            <a:xfrm>
              <a:off x="572111" y="3518840"/>
              <a:ext cx="855790" cy="489315"/>
            </a:xfrm>
            <a:prstGeom prst="rect">
              <a:avLst/>
            </a:prstGeom>
          </p:spPr>
        </p:pic>
        <p:sp>
          <p:nvSpPr>
            <p:cNvPr id="227" name="TextBox 22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8" name="Group 227"/>
          <p:cNvGrpSpPr/>
          <p:nvPr/>
        </p:nvGrpSpPr>
        <p:grpSpPr>
          <a:xfrm>
            <a:off x="5219129" y="1121407"/>
            <a:ext cx="955475" cy="502187"/>
            <a:chOff x="572111" y="3518840"/>
            <a:chExt cx="855790" cy="489315"/>
          </a:xfrm>
        </p:grpSpPr>
        <p:pic>
          <p:nvPicPr>
            <p:cNvPr id="229" name="Picture 228"/>
            <p:cNvPicPr>
              <a:picLocks noChangeAspect="1"/>
            </p:cNvPicPr>
            <p:nvPr/>
          </p:nvPicPr>
          <p:blipFill>
            <a:blip r:embed="rId3"/>
            <a:stretch>
              <a:fillRect/>
            </a:stretch>
          </p:blipFill>
          <p:spPr>
            <a:xfrm>
              <a:off x="572111" y="3518840"/>
              <a:ext cx="855790" cy="489315"/>
            </a:xfrm>
            <a:prstGeom prst="rect">
              <a:avLst/>
            </a:prstGeom>
          </p:spPr>
        </p:pic>
        <p:sp>
          <p:nvSpPr>
            <p:cNvPr id="230" name="TextBox 22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1" name="Group 230"/>
          <p:cNvGrpSpPr/>
          <p:nvPr/>
        </p:nvGrpSpPr>
        <p:grpSpPr>
          <a:xfrm>
            <a:off x="4210862" y="598322"/>
            <a:ext cx="955475" cy="502187"/>
            <a:chOff x="572111" y="3518840"/>
            <a:chExt cx="855790" cy="489315"/>
          </a:xfrm>
        </p:grpSpPr>
        <p:pic>
          <p:nvPicPr>
            <p:cNvPr id="232" name="Picture 231"/>
            <p:cNvPicPr>
              <a:picLocks noChangeAspect="1"/>
            </p:cNvPicPr>
            <p:nvPr/>
          </p:nvPicPr>
          <p:blipFill>
            <a:blip r:embed="rId3"/>
            <a:stretch>
              <a:fillRect/>
            </a:stretch>
          </p:blipFill>
          <p:spPr>
            <a:xfrm>
              <a:off x="572111" y="3518840"/>
              <a:ext cx="855790" cy="489315"/>
            </a:xfrm>
            <a:prstGeom prst="rect">
              <a:avLst/>
            </a:prstGeom>
          </p:spPr>
        </p:pic>
        <p:sp>
          <p:nvSpPr>
            <p:cNvPr id="233" name="TextBox 23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4" name="Group 233"/>
          <p:cNvGrpSpPr/>
          <p:nvPr/>
        </p:nvGrpSpPr>
        <p:grpSpPr>
          <a:xfrm>
            <a:off x="5231829" y="600707"/>
            <a:ext cx="955475" cy="502187"/>
            <a:chOff x="572111" y="3518840"/>
            <a:chExt cx="855790" cy="489315"/>
          </a:xfrm>
        </p:grpSpPr>
        <p:pic>
          <p:nvPicPr>
            <p:cNvPr id="235" name="Picture 234"/>
            <p:cNvPicPr>
              <a:picLocks noChangeAspect="1"/>
            </p:cNvPicPr>
            <p:nvPr/>
          </p:nvPicPr>
          <p:blipFill>
            <a:blip r:embed="rId3"/>
            <a:stretch>
              <a:fillRect/>
            </a:stretch>
          </p:blipFill>
          <p:spPr>
            <a:xfrm>
              <a:off x="572111" y="3518840"/>
              <a:ext cx="855790" cy="489315"/>
            </a:xfrm>
            <a:prstGeom prst="rect">
              <a:avLst/>
            </a:prstGeom>
          </p:spPr>
        </p:pic>
        <p:sp>
          <p:nvSpPr>
            <p:cNvPr id="237" name="TextBox 23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43" name="Group 242"/>
          <p:cNvGrpSpPr/>
          <p:nvPr/>
        </p:nvGrpSpPr>
        <p:grpSpPr>
          <a:xfrm>
            <a:off x="3085315" y="1662576"/>
            <a:ext cx="955475" cy="502187"/>
            <a:chOff x="572111" y="3518840"/>
            <a:chExt cx="855790" cy="489315"/>
          </a:xfrm>
        </p:grpSpPr>
        <p:pic>
          <p:nvPicPr>
            <p:cNvPr id="248" name="Picture 247"/>
            <p:cNvPicPr>
              <a:picLocks noChangeAspect="1"/>
            </p:cNvPicPr>
            <p:nvPr/>
          </p:nvPicPr>
          <p:blipFill>
            <a:blip r:embed="rId3"/>
            <a:stretch>
              <a:fillRect/>
            </a:stretch>
          </p:blipFill>
          <p:spPr>
            <a:xfrm>
              <a:off x="572111" y="3518840"/>
              <a:ext cx="855790" cy="489315"/>
            </a:xfrm>
            <a:prstGeom prst="rect">
              <a:avLst/>
            </a:prstGeom>
          </p:spPr>
        </p:pic>
        <p:sp>
          <p:nvSpPr>
            <p:cNvPr id="249" name="TextBox 24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0" name="Group 249"/>
          <p:cNvGrpSpPr/>
          <p:nvPr/>
        </p:nvGrpSpPr>
        <p:grpSpPr>
          <a:xfrm>
            <a:off x="684612" y="1114002"/>
            <a:ext cx="955475" cy="502187"/>
            <a:chOff x="572111" y="3518840"/>
            <a:chExt cx="855790" cy="489315"/>
          </a:xfrm>
        </p:grpSpPr>
        <p:pic>
          <p:nvPicPr>
            <p:cNvPr id="251" name="Picture 250"/>
            <p:cNvPicPr>
              <a:picLocks noChangeAspect="1"/>
            </p:cNvPicPr>
            <p:nvPr/>
          </p:nvPicPr>
          <p:blipFill>
            <a:blip r:embed="rId3"/>
            <a:stretch>
              <a:fillRect/>
            </a:stretch>
          </p:blipFill>
          <p:spPr>
            <a:xfrm>
              <a:off x="572111" y="3518840"/>
              <a:ext cx="855790" cy="489315"/>
            </a:xfrm>
            <a:prstGeom prst="rect">
              <a:avLst/>
            </a:prstGeom>
          </p:spPr>
        </p:pic>
        <p:sp>
          <p:nvSpPr>
            <p:cNvPr id="252" name="TextBox 25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3" name="Group 252"/>
          <p:cNvGrpSpPr/>
          <p:nvPr/>
        </p:nvGrpSpPr>
        <p:grpSpPr>
          <a:xfrm>
            <a:off x="1847065" y="1141876"/>
            <a:ext cx="955475" cy="502187"/>
            <a:chOff x="572111" y="3518840"/>
            <a:chExt cx="855790" cy="489315"/>
          </a:xfrm>
        </p:grpSpPr>
        <p:pic>
          <p:nvPicPr>
            <p:cNvPr id="254" name="Picture 253"/>
            <p:cNvPicPr>
              <a:picLocks noChangeAspect="1"/>
            </p:cNvPicPr>
            <p:nvPr/>
          </p:nvPicPr>
          <p:blipFill>
            <a:blip r:embed="rId3"/>
            <a:stretch>
              <a:fillRect/>
            </a:stretch>
          </p:blipFill>
          <p:spPr>
            <a:xfrm>
              <a:off x="572111" y="3518840"/>
              <a:ext cx="855790" cy="489315"/>
            </a:xfrm>
            <a:prstGeom prst="rect">
              <a:avLst/>
            </a:prstGeom>
          </p:spPr>
        </p:pic>
        <p:sp>
          <p:nvSpPr>
            <p:cNvPr id="255" name="TextBox 25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6" name="Group 255"/>
          <p:cNvGrpSpPr/>
          <p:nvPr/>
        </p:nvGrpSpPr>
        <p:grpSpPr>
          <a:xfrm>
            <a:off x="3078965" y="1135526"/>
            <a:ext cx="955475" cy="502187"/>
            <a:chOff x="572111" y="3518840"/>
            <a:chExt cx="855790" cy="489315"/>
          </a:xfrm>
        </p:grpSpPr>
        <p:pic>
          <p:nvPicPr>
            <p:cNvPr id="257" name="Picture 256"/>
            <p:cNvPicPr>
              <a:picLocks noChangeAspect="1"/>
            </p:cNvPicPr>
            <p:nvPr/>
          </p:nvPicPr>
          <p:blipFill>
            <a:blip r:embed="rId3"/>
            <a:stretch>
              <a:fillRect/>
            </a:stretch>
          </p:blipFill>
          <p:spPr>
            <a:xfrm>
              <a:off x="572111" y="3518840"/>
              <a:ext cx="855790" cy="489315"/>
            </a:xfrm>
            <a:prstGeom prst="rect">
              <a:avLst/>
            </a:prstGeom>
          </p:spPr>
        </p:pic>
        <p:sp>
          <p:nvSpPr>
            <p:cNvPr id="258" name="TextBox 257"/>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9" name="Group 258"/>
          <p:cNvGrpSpPr/>
          <p:nvPr/>
        </p:nvGrpSpPr>
        <p:grpSpPr>
          <a:xfrm>
            <a:off x="703662" y="631402"/>
            <a:ext cx="955475" cy="502187"/>
            <a:chOff x="572111" y="3518840"/>
            <a:chExt cx="855790" cy="489315"/>
          </a:xfrm>
        </p:grpSpPr>
        <p:pic>
          <p:nvPicPr>
            <p:cNvPr id="260" name="Picture 259"/>
            <p:cNvPicPr>
              <a:picLocks noChangeAspect="1"/>
            </p:cNvPicPr>
            <p:nvPr/>
          </p:nvPicPr>
          <p:blipFill>
            <a:blip r:embed="rId3"/>
            <a:stretch>
              <a:fillRect/>
            </a:stretch>
          </p:blipFill>
          <p:spPr>
            <a:xfrm>
              <a:off x="572111" y="3518840"/>
              <a:ext cx="855790" cy="489315"/>
            </a:xfrm>
            <a:prstGeom prst="rect">
              <a:avLst/>
            </a:prstGeom>
          </p:spPr>
        </p:pic>
        <p:sp>
          <p:nvSpPr>
            <p:cNvPr id="261" name="TextBox 26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2" name="Group 261"/>
          <p:cNvGrpSpPr/>
          <p:nvPr/>
        </p:nvGrpSpPr>
        <p:grpSpPr>
          <a:xfrm>
            <a:off x="1866115" y="659276"/>
            <a:ext cx="955475" cy="502187"/>
            <a:chOff x="572111" y="3518840"/>
            <a:chExt cx="855790" cy="489315"/>
          </a:xfrm>
        </p:grpSpPr>
        <p:pic>
          <p:nvPicPr>
            <p:cNvPr id="263" name="Picture 262"/>
            <p:cNvPicPr>
              <a:picLocks noChangeAspect="1"/>
            </p:cNvPicPr>
            <p:nvPr/>
          </p:nvPicPr>
          <p:blipFill>
            <a:blip r:embed="rId3"/>
            <a:stretch>
              <a:fillRect/>
            </a:stretch>
          </p:blipFill>
          <p:spPr>
            <a:xfrm>
              <a:off x="572111" y="3518840"/>
              <a:ext cx="855790" cy="489315"/>
            </a:xfrm>
            <a:prstGeom prst="rect">
              <a:avLst/>
            </a:prstGeom>
          </p:spPr>
        </p:pic>
        <p:sp>
          <p:nvSpPr>
            <p:cNvPr id="264" name="TextBox 26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5" name="Group 264"/>
          <p:cNvGrpSpPr/>
          <p:nvPr/>
        </p:nvGrpSpPr>
        <p:grpSpPr>
          <a:xfrm>
            <a:off x="3098015" y="652926"/>
            <a:ext cx="955475" cy="502187"/>
            <a:chOff x="572111" y="3518840"/>
            <a:chExt cx="855790" cy="489315"/>
          </a:xfrm>
        </p:grpSpPr>
        <p:pic>
          <p:nvPicPr>
            <p:cNvPr id="266" name="Picture 265"/>
            <p:cNvPicPr>
              <a:picLocks noChangeAspect="1"/>
            </p:cNvPicPr>
            <p:nvPr/>
          </p:nvPicPr>
          <p:blipFill>
            <a:blip r:embed="rId3"/>
            <a:stretch>
              <a:fillRect/>
            </a:stretch>
          </p:blipFill>
          <p:spPr>
            <a:xfrm>
              <a:off x="572111" y="3518840"/>
              <a:ext cx="855790" cy="489315"/>
            </a:xfrm>
            <a:prstGeom prst="rect">
              <a:avLst/>
            </a:prstGeom>
          </p:spPr>
        </p:pic>
        <p:sp>
          <p:nvSpPr>
            <p:cNvPr id="267" name="TextBox 26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68" name="Rectangle 267"/>
          <p:cNvSpPr/>
          <p:nvPr/>
        </p:nvSpPr>
        <p:spPr bwMode="auto">
          <a:xfrm>
            <a:off x="234290" y="4862718"/>
            <a:ext cx="5891581" cy="56366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System</a:t>
            </a:r>
          </a:p>
        </p:txBody>
      </p:sp>
      <p:grpSp>
        <p:nvGrpSpPr>
          <p:cNvPr id="269" name="Group 268"/>
          <p:cNvGrpSpPr/>
          <p:nvPr/>
        </p:nvGrpSpPr>
        <p:grpSpPr>
          <a:xfrm>
            <a:off x="4871799" y="4856335"/>
            <a:ext cx="1058745" cy="551216"/>
            <a:chOff x="5624585" y="4372841"/>
            <a:chExt cx="1415904" cy="145416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1" name="Picture 27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2" name="Picture 27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3" name="Picture 27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74" name="Rectangle 273"/>
          <p:cNvSpPr/>
          <p:nvPr/>
        </p:nvSpPr>
        <p:spPr bwMode="auto">
          <a:xfrm>
            <a:off x="234290" y="5475562"/>
            <a:ext cx="5891581"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Calibri" panose="020F0502020204030204"/>
                <a:ea typeface="+mn-ea"/>
                <a:cs typeface="+mn-cs"/>
              </a:rPr>
              <a:t>Hardware Virtualization</a:t>
            </a:r>
          </a:p>
        </p:txBody>
      </p:sp>
      <p:pic>
        <p:nvPicPr>
          <p:cNvPr id="275" name="Picture 2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290" y="5715081"/>
            <a:ext cx="5891581" cy="982373"/>
          </a:xfrm>
          <a:prstGeom prst="rect">
            <a:avLst/>
          </a:prstGeom>
          <a:solidFill>
            <a:schemeClr val="tx1"/>
          </a:solidFill>
        </p:spPr>
      </p:pic>
      <p:sp>
        <p:nvSpPr>
          <p:cNvPr id="276" name="Rectangle 275"/>
          <p:cNvSpPr/>
          <p:nvPr/>
        </p:nvSpPr>
        <p:spPr>
          <a:xfrm>
            <a:off x="3057829" y="2742234"/>
            <a:ext cx="978677"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IIS Config</a:t>
            </a:r>
          </a:p>
        </p:txBody>
      </p:sp>
      <p:graphicFrame>
        <p:nvGraphicFramePr>
          <p:cNvPr id="13" name="Diagram 12"/>
          <p:cNvGraphicFramePr/>
          <p:nvPr>
            <p:extLst/>
          </p:nvPr>
        </p:nvGraphicFramePr>
        <p:xfrm>
          <a:off x="6264715" y="1453222"/>
          <a:ext cx="5927285" cy="48798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3539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ppt_x"/>
                                          </p:val>
                                        </p:tav>
                                        <p:tav tm="100000">
                                          <p:val>
                                            <p:strVal val="#ppt_x"/>
                                          </p:val>
                                        </p:tav>
                                      </p:tavLst>
                                    </p:anim>
                                    <p:anim calcmode="lin" valueType="num">
                                      <p:cBhvr additive="base">
                                        <p:cTn id="8" dur="500" fill="hold"/>
                                        <p:tgtEl>
                                          <p:spTgt spid="27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4"/>
                                        </p:tgtEl>
                                        <p:attrNameLst>
                                          <p:attrName>style.visibility</p:attrName>
                                        </p:attrNameLst>
                                      </p:cBhvr>
                                      <p:to>
                                        <p:strVal val="visible"/>
                                      </p:to>
                                    </p:set>
                                    <p:anim calcmode="lin" valueType="num">
                                      <p:cBhvr additive="base">
                                        <p:cTn id="11" dur="500" fill="hold"/>
                                        <p:tgtEl>
                                          <p:spTgt spid="274"/>
                                        </p:tgtEl>
                                        <p:attrNameLst>
                                          <p:attrName>ppt_x</p:attrName>
                                        </p:attrNameLst>
                                      </p:cBhvr>
                                      <p:tavLst>
                                        <p:tav tm="0">
                                          <p:val>
                                            <p:strVal val="#ppt_x"/>
                                          </p:val>
                                        </p:tav>
                                        <p:tav tm="100000">
                                          <p:val>
                                            <p:strVal val="#ppt_x"/>
                                          </p:val>
                                        </p:tav>
                                      </p:tavLst>
                                    </p:anim>
                                    <p:anim calcmode="lin" valueType="num">
                                      <p:cBhvr additive="base">
                                        <p:cTn id="12" dur="500" fill="hold"/>
                                        <p:tgtEl>
                                          <p:spTgt spid="27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8"/>
                                        </p:tgtEl>
                                        <p:attrNameLst>
                                          <p:attrName>style.visibility</p:attrName>
                                        </p:attrNameLst>
                                      </p:cBhvr>
                                      <p:to>
                                        <p:strVal val="visible"/>
                                      </p:to>
                                    </p:set>
                                    <p:anim calcmode="lin" valueType="num">
                                      <p:cBhvr additive="base">
                                        <p:cTn id="15" dur="500" fill="hold"/>
                                        <p:tgtEl>
                                          <p:spTgt spid="268"/>
                                        </p:tgtEl>
                                        <p:attrNameLst>
                                          <p:attrName>ppt_x</p:attrName>
                                        </p:attrNameLst>
                                      </p:cBhvr>
                                      <p:tavLst>
                                        <p:tav tm="0">
                                          <p:val>
                                            <p:strVal val="#ppt_x"/>
                                          </p:val>
                                        </p:tav>
                                        <p:tav tm="100000">
                                          <p:val>
                                            <p:strVal val="#ppt_x"/>
                                          </p:val>
                                        </p:tav>
                                      </p:tavLst>
                                    </p:anim>
                                    <p:anim calcmode="lin" valueType="num">
                                      <p:cBhvr additive="base">
                                        <p:cTn id="16" dur="500" fill="hold"/>
                                        <p:tgtEl>
                                          <p:spTgt spid="26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1"/>
                                        </p:tgtEl>
                                        <p:attrNameLst>
                                          <p:attrName>style.visibility</p:attrName>
                                        </p:attrNameLst>
                                      </p:cBhvr>
                                      <p:to>
                                        <p:strVal val="visible"/>
                                      </p:to>
                                    </p:set>
                                    <p:anim calcmode="lin" valueType="num">
                                      <p:cBhvr additive="base">
                                        <p:cTn id="19" dur="500" fill="hold"/>
                                        <p:tgtEl>
                                          <p:spTgt spid="201"/>
                                        </p:tgtEl>
                                        <p:attrNameLst>
                                          <p:attrName>ppt_x</p:attrName>
                                        </p:attrNameLst>
                                      </p:cBhvr>
                                      <p:tavLst>
                                        <p:tav tm="0">
                                          <p:val>
                                            <p:strVal val="#ppt_x"/>
                                          </p:val>
                                        </p:tav>
                                        <p:tav tm="100000">
                                          <p:val>
                                            <p:strVal val="#ppt_x"/>
                                          </p:val>
                                        </p:tav>
                                      </p:tavLst>
                                    </p:anim>
                                    <p:anim calcmode="lin" valueType="num">
                                      <p:cBhvr additive="base">
                                        <p:cTn id="20" dur="500" fill="hold"/>
                                        <p:tgtEl>
                                          <p:spTgt spid="20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9"/>
                                        </p:tgtEl>
                                        <p:attrNameLst>
                                          <p:attrName>style.visibility</p:attrName>
                                        </p:attrNameLst>
                                      </p:cBhvr>
                                      <p:to>
                                        <p:strVal val="visible"/>
                                      </p:to>
                                    </p:set>
                                    <p:anim calcmode="lin" valueType="num">
                                      <p:cBhvr additive="base">
                                        <p:cTn id="23" dur="500" fill="hold"/>
                                        <p:tgtEl>
                                          <p:spTgt spid="269"/>
                                        </p:tgtEl>
                                        <p:attrNameLst>
                                          <p:attrName>ppt_x</p:attrName>
                                        </p:attrNameLst>
                                      </p:cBhvr>
                                      <p:tavLst>
                                        <p:tav tm="0">
                                          <p:val>
                                            <p:strVal val="#ppt_x"/>
                                          </p:val>
                                        </p:tav>
                                        <p:tav tm="100000">
                                          <p:val>
                                            <p:strVal val="#ppt_x"/>
                                          </p:val>
                                        </p:tav>
                                      </p:tavLst>
                                    </p:anim>
                                    <p:anim calcmode="lin" valueType="num">
                                      <p:cBhvr additive="base">
                                        <p:cTn id="24" dur="500" fill="hold"/>
                                        <p:tgtEl>
                                          <p:spTgt spid="26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2"/>
                                        </p:tgtEl>
                                        <p:attrNameLst>
                                          <p:attrName>style.visibility</p:attrName>
                                        </p:attrNameLst>
                                      </p:cBhvr>
                                      <p:to>
                                        <p:strVal val="visible"/>
                                      </p:to>
                                    </p:set>
                                    <p:anim calcmode="lin" valueType="num">
                                      <p:cBhvr additive="base">
                                        <p:cTn id="29" dur="500" fill="hold"/>
                                        <p:tgtEl>
                                          <p:spTgt spid="202"/>
                                        </p:tgtEl>
                                        <p:attrNameLst>
                                          <p:attrName>ppt_x</p:attrName>
                                        </p:attrNameLst>
                                      </p:cBhvr>
                                      <p:tavLst>
                                        <p:tav tm="0">
                                          <p:val>
                                            <p:strVal val="#ppt_x"/>
                                          </p:val>
                                        </p:tav>
                                        <p:tav tm="100000">
                                          <p:val>
                                            <p:strVal val="#ppt_x"/>
                                          </p:val>
                                        </p:tav>
                                      </p:tavLst>
                                    </p:anim>
                                    <p:anim calcmode="lin" valueType="num">
                                      <p:cBhvr additive="base">
                                        <p:cTn id="30"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00"/>
                                        </p:tgtEl>
                                        <p:attrNameLst>
                                          <p:attrName>style.visibility</p:attrName>
                                        </p:attrNameLst>
                                      </p:cBhvr>
                                      <p:to>
                                        <p:strVal val="visible"/>
                                      </p:to>
                                    </p:set>
                                    <p:animEffect transition="in" filter="fade">
                                      <p:cBhvr>
                                        <p:cTn id="35" dur="1000"/>
                                        <p:tgtEl>
                                          <p:spTgt spid="200"/>
                                        </p:tgtEl>
                                      </p:cBhvr>
                                    </p:animEffect>
                                    <p:anim calcmode="lin" valueType="num">
                                      <p:cBhvr>
                                        <p:cTn id="36" dur="1000" fill="hold"/>
                                        <p:tgtEl>
                                          <p:spTgt spid="200"/>
                                        </p:tgtEl>
                                        <p:attrNameLst>
                                          <p:attrName>ppt_x</p:attrName>
                                        </p:attrNameLst>
                                      </p:cBhvr>
                                      <p:tavLst>
                                        <p:tav tm="0">
                                          <p:val>
                                            <p:strVal val="#ppt_x"/>
                                          </p:val>
                                        </p:tav>
                                        <p:tav tm="100000">
                                          <p:val>
                                            <p:strVal val="#ppt_x"/>
                                          </p:val>
                                        </p:tav>
                                      </p:tavLst>
                                    </p:anim>
                                    <p:anim calcmode="lin" valueType="num">
                                      <p:cBhvr>
                                        <p:cTn id="37"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9"/>
                                        </p:tgtEl>
                                        <p:attrNameLst>
                                          <p:attrName>style.visibility</p:attrName>
                                        </p:attrNameLst>
                                      </p:cBhvr>
                                      <p:to>
                                        <p:strVal val="visible"/>
                                      </p:to>
                                    </p:set>
                                    <p:anim calcmode="lin" valueType="num">
                                      <p:cBhvr>
                                        <p:cTn id="42" dur="500" fill="hold"/>
                                        <p:tgtEl>
                                          <p:spTgt spid="199"/>
                                        </p:tgtEl>
                                        <p:attrNameLst>
                                          <p:attrName>ppt_w</p:attrName>
                                        </p:attrNameLst>
                                      </p:cBhvr>
                                      <p:tavLst>
                                        <p:tav tm="0">
                                          <p:val>
                                            <p:fltVal val="0"/>
                                          </p:val>
                                        </p:tav>
                                        <p:tav tm="100000">
                                          <p:val>
                                            <p:strVal val="#ppt_w"/>
                                          </p:val>
                                        </p:tav>
                                      </p:tavLst>
                                    </p:anim>
                                    <p:anim calcmode="lin" valueType="num">
                                      <p:cBhvr>
                                        <p:cTn id="43" dur="500" fill="hold"/>
                                        <p:tgtEl>
                                          <p:spTgt spid="199"/>
                                        </p:tgtEl>
                                        <p:attrNameLst>
                                          <p:attrName>ppt_h</p:attrName>
                                        </p:attrNameLst>
                                      </p:cBhvr>
                                      <p:tavLst>
                                        <p:tav tm="0">
                                          <p:val>
                                            <p:fltVal val="0"/>
                                          </p:val>
                                        </p:tav>
                                        <p:tav tm="100000">
                                          <p:val>
                                            <p:strVal val="#ppt_h"/>
                                          </p:val>
                                        </p:tav>
                                      </p:tavLst>
                                    </p:anim>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1000" fill="hold"/>
                                        <p:tgtEl>
                                          <p:spTgt spid="4"/>
                                        </p:tgtEl>
                                        <p:attrNameLst>
                                          <p:attrName>ppt_w</p:attrName>
                                        </p:attrNameLst>
                                      </p:cBhvr>
                                      <p:tavLst>
                                        <p:tav tm="0">
                                          <p:val>
                                            <p:fltVal val="0"/>
                                          </p:val>
                                        </p:tav>
                                        <p:tav tm="100000">
                                          <p:val>
                                            <p:strVal val="#ppt_w"/>
                                          </p:val>
                                        </p:tav>
                                      </p:tavLst>
                                    </p:anim>
                                    <p:anim calcmode="lin" valueType="num">
                                      <p:cBhvr>
                                        <p:cTn id="50" dur="1000" fill="hold"/>
                                        <p:tgtEl>
                                          <p:spTgt spid="4"/>
                                        </p:tgtEl>
                                        <p:attrNameLst>
                                          <p:attrName>ppt_h</p:attrName>
                                        </p:attrNameLst>
                                      </p:cBhvr>
                                      <p:tavLst>
                                        <p:tav tm="0">
                                          <p:val>
                                            <p:fltVal val="0"/>
                                          </p:val>
                                        </p:tav>
                                        <p:tav tm="100000">
                                          <p:val>
                                            <p:strVal val="#ppt_h"/>
                                          </p:val>
                                        </p:tav>
                                      </p:tavLst>
                                    </p:anim>
                                    <p:anim calcmode="lin" valueType="num">
                                      <p:cBhvr>
                                        <p:cTn id="51" dur="1000" fill="hold"/>
                                        <p:tgtEl>
                                          <p:spTgt spid="4"/>
                                        </p:tgtEl>
                                        <p:attrNameLst>
                                          <p:attrName>style.rotation</p:attrName>
                                        </p:attrNameLst>
                                      </p:cBhvr>
                                      <p:tavLst>
                                        <p:tav tm="0">
                                          <p:val>
                                            <p:fltVal val="90"/>
                                          </p:val>
                                        </p:tav>
                                        <p:tav tm="100000">
                                          <p:val>
                                            <p:fltVal val="0"/>
                                          </p:val>
                                        </p:tav>
                                      </p:tavLst>
                                    </p:anim>
                                    <p:animEffect transition="in" filter="fade">
                                      <p:cBhvr>
                                        <p:cTn id="52" dur="10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heel(1)">
                                      <p:cBhvr>
                                        <p:cTn id="57" dur="20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grpId="0" nodeType="clickEffect">
                                  <p:stCondLst>
                                    <p:cond delay="0"/>
                                  </p:stCondLst>
                                  <p:childTnLst>
                                    <p:set>
                                      <p:cBhvr>
                                        <p:cTn id="61" dur="1" fill="hold">
                                          <p:stCondLst>
                                            <p:cond delay="0"/>
                                          </p:stCondLst>
                                        </p:cTn>
                                        <p:tgtEl>
                                          <p:spTgt spid="197"/>
                                        </p:tgtEl>
                                        <p:attrNameLst>
                                          <p:attrName>style.visibility</p:attrName>
                                        </p:attrNameLst>
                                      </p:cBhvr>
                                      <p:to>
                                        <p:strVal val="visible"/>
                                      </p:to>
                                    </p:set>
                                    <p:anim calcmode="lin" valueType="num">
                                      <p:cBhvr>
                                        <p:cTn id="62" dur="1000" fill="hold"/>
                                        <p:tgtEl>
                                          <p:spTgt spid="197"/>
                                        </p:tgtEl>
                                        <p:attrNameLst>
                                          <p:attrName>ppt_w</p:attrName>
                                        </p:attrNameLst>
                                      </p:cBhvr>
                                      <p:tavLst>
                                        <p:tav tm="0">
                                          <p:val>
                                            <p:fltVal val="0"/>
                                          </p:val>
                                        </p:tav>
                                        <p:tav tm="100000">
                                          <p:val>
                                            <p:strVal val="#ppt_w"/>
                                          </p:val>
                                        </p:tav>
                                      </p:tavLst>
                                    </p:anim>
                                    <p:anim calcmode="lin" valueType="num">
                                      <p:cBhvr>
                                        <p:cTn id="63" dur="1000" fill="hold"/>
                                        <p:tgtEl>
                                          <p:spTgt spid="197"/>
                                        </p:tgtEl>
                                        <p:attrNameLst>
                                          <p:attrName>ppt_h</p:attrName>
                                        </p:attrNameLst>
                                      </p:cBhvr>
                                      <p:tavLst>
                                        <p:tav tm="0">
                                          <p:val>
                                            <p:fltVal val="0"/>
                                          </p:val>
                                        </p:tav>
                                        <p:tav tm="100000">
                                          <p:val>
                                            <p:strVal val="#ppt_h"/>
                                          </p:val>
                                        </p:tav>
                                      </p:tavLst>
                                    </p:anim>
                                    <p:anim calcmode="lin" valueType="num">
                                      <p:cBhvr>
                                        <p:cTn id="64" dur="1000" fill="hold"/>
                                        <p:tgtEl>
                                          <p:spTgt spid="197"/>
                                        </p:tgtEl>
                                        <p:attrNameLst>
                                          <p:attrName>style.rotation</p:attrName>
                                        </p:attrNameLst>
                                      </p:cBhvr>
                                      <p:tavLst>
                                        <p:tav tm="0">
                                          <p:val>
                                            <p:fltVal val="90"/>
                                          </p:val>
                                        </p:tav>
                                        <p:tav tm="100000">
                                          <p:val>
                                            <p:fltVal val="0"/>
                                          </p:val>
                                        </p:tav>
                                      </p:tavLst>
                                    </p:anim>
                                    <p:animEffect transition="in" filter="fade">
                                      <p:cBhvr>
                                        <p:cTn id="65" dur="1000"/>
                                        <p:tgtEl>
                                          <p:spTgt spid="197"/>
                                        </p:tgtEl>
                                      </p:cBhvr>
                                    </p:animEffect>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grpId="0" nodeType="clickEffect">
                                  <p:stCondLst>
                                    <p:cond delay="0"/>
                                  </p:stCondLst>
                                  <p:childTnLst>
                                    <p:set>
                                      <p:cBhvr>
                                        <p:cTn id="69" dur="1" fill="hold">
                                          <p:stCondLst>
                                            <p:cond delay="0"/>
                                          </p:stCondLst>
                                        </p:cTn>
                                        <p:tgtEl>
                                          <p:spTgt spid="203"/>
                                        </p:tgtEl>
                                        <p:attrNameLst>
                                          <p:attrName>style.visibility</p:attrName>
                                        </p:attrNameLst>
                                      </p:cBhvr>
                                      <p:to>
                                        <p:strVal val="visible"/>
                                      </p:to>
                                    </p:set>
                                    <p:anim calcmode="lin" valueType="num">
                                      <p:cBhvr>
                                        <p:cTn id="70" dur="1000" fill="hold"/>
                                        <p:tgtEl>
                                          <p:spTgt spid="203"/>
                                        </p:tgtEl>
                                        <p:attrNameLst>
                                          <p:attrName>ppt_w</p:attrName>
                                        </p:attrNameLst>
                                      </p:cBhvr>
                                      <p:tavLst>
                                        <p:tav tm="0">
                                          <p:val>
                                            <p:fltVal val="0"/>
                                          </p:val>
                                        </p:tav>
                                        <p:tav tm="100000">
                                          <p:val>
                                            <p:strVal val="#ppt_w"/>
                                          </p:val>
                                        </p:tav>
                                      </p:tavLst>
                                    </p:anim>
                                    <p:anim calcmode="lin" valueType="num">
                                      <p:cBhvr>
                                        <p:cTn id="71" dur="1000" fill="hold"/>
                                        <p:tgtEl>
                                          <p:spTgt spid="203"/>
                                        </p:tgtEl>
                                        <p:attrNameLst>
                                          <p:attrName>ppt_h</p:attrName>
                                        </p:attrNameLst>
                                      </p:cBhvr>
                                      <p:tavLst>
                                        <p:tav tm="0">
                                          <p:val>
                                            <p:fltVal val="0"/>
                                          </p:val>
                                        </p:tav>
                                        <p:tav tm="100000">
                                          <p:val>
                                            <p:strVal val="#ppt_h"/>
                                          </p:val>
                                        </p:tav>
                                      </p:tavLst>
                                    </p:anim>
                                    <p:anim calcmode="lin" valueType="num">
                                      <p:cBhvr>
                                        <p:cTn id="72" dur="1000" fill="hold"/>
                                        <p:tgtEl>
                                          <p:spTgt spid="203"/>
                                        </p:tgtEl>
                                        <p:attrNameLst>
                                          <p:attrName>style.rotation</p:attrName>
                                        </p:attrNameLst>
                                      </p:cBhvr>
                                      <p:tavLst>
                                        <p:tav tm="0">
                                          <p:val>
                                            <p:fltVal val="90"/>
                                          </p:val>
                                        </p:tav>
                                        <p:tav tm="100000">
                                          <p:val>
                                            <p:fltVal val="0"/>
                                          </p:val>
                                        </p:tav>
                                      </p:tavLst>
                                    </p:anim>
                                    <p:animEffect transition="in" filter="fade">
                                      <p:cBhvr>
                                        <p:cTn id="73" dur="1000"/>
                                        <p:tgtEl>
                                          <p:spTgt spid="20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59"/>
                                        </p:tgtEl>
                                        <p:attrNameLst>
                                          <p:attrName>style.visibility</p:attrName>
                                        </p:attrNameLst>
                                      </p:cBhvr>
                                      <p:to>
                                        <p:strVal val="visible"/>
                                      </p:to>
                                    </p:set>
                                    <p:animEffect transition="in" filter="fade">
                                      <p:cBhvr>
                                        <p:cTn id="78" dur="500"/>
                                        <p:tgtEl>
                                          <p:spTgt spid="259"/>
                                        </p:tgtEl>
                                      </p:cBhvr>
                                    </p:animEffect>
                                  </p:childTnLst>
                                </p:cTn>
                              </p:par>
                              <p:par>
                                <p:cTn id="79" presetID="10" presetClass="entr" presetSubtype="0" fill="hold" nodeType="withEffect">
                                  <p:stCondLst>
                                    <p:cond delay="0"/>
                                  </p:stCondLst>
                                  <p:childTnLst>
                                    <p:set>
                                      <p:cBhvr>
                                        <p:cTn id="80" dur="1" fill="hold">
                                          <p:stCondLst>
                                            <p:cond delay="0"/>
                                          </p:stCondLst>
                                        </p:cTn>
                                        <p:tgtEl>
                                          <p:spTgt spid="250"/>
                                        </p:tgtEl>
                                        <p:attrNameLst>
                                          <p:attrName>style.visibility</p:attrName>
                                        </p:attrNameLst>
                                      </p:cBhvr>
                                      <p:to>
                                        <p:strVal val="visible"/>
                                      </p:to>
                                    </p:set>
                                    <p:animEffect transition="in" filter="fade">
                                      <p:cBhvr>
                                        <p:cTn id="81" dur="500"/>
                                        <p:tgtEl>
                                          <p:spTgt spid="250"/>
                                        </p:tgtEl>
                                      </p:cBhvr>
                                    </p:animEffect>
                                  </p:childTnLst>
                                </p:cTn>
                              </p:par>
                              <p:par>
                                <p:cTn id="82" presetID="10" presetClass="entr" presetSubtype="0" fill="hold" nodeType="with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500"/>
                                        <p:tgtEl>
                                          <p:spTgt spid="206"/>
                                        </p:tgtEl>
                                      </p:cBhvr>
                                    </p:animEffect>
                                  </p:childTnLst>
                                </p:cTn>
                              </p:par>
                              <p:par>
                                <p:cTn id="85" presetID="10" presetClass="entr" presetSubtype="0" fill="hold" nodeType="withEffect">
                                  <p:stCondLst>
                                    <p:cond delay="0"/>
                                  </p:stCondLst>
                                  <p:childTnLst>
                                    <p:set>
                                      <p:cBhvr>
                                        <p:cTn id="86" dur="1" fill="hold">
                                          <p:stCondLst>
                                            <p:cond delay="0"/>
                                          </p:stCondLst>
                                        </p:cTn>
                                        <p:tgtEl>
                                          <p:spTgt spid="262"/>
                                        </p:tgtEl>
                                        <p:attrNameLst>
                                          <p:attrName>style.visibility</p:attrName>
                                        </p:attrNameLst>
                                      </p:cBhvr>
                                      <p:to>
                                        <p:strVal val="visible"/>
                                      </p:to>
                                    </p:set>
                                    <p:animEffect transition="in" filter="fade">
                                      <p:cBhvr>
                                        <p:cTn id="87" dur="500"/>
                                        <p:tgtEl>
                                          <p:spTgt spid="262"/>
                                        </p:tgtEl>
                                      </p:cBhvr>
                                    </p:animEffect>
                                  </p:childTnLst>
                                </p:cTn>
                              </p:par>
                              <p:par>
                                <p:cTn id="88" presetID="10" presetClass="entr" presetSubtype="0" fill="hold" nodeType="withEffect">
                                  <p:stCondLst>
                                    <p:cond delay="0"/>
                                  </p:stCondLst>
                                  <p:childTnLst>
                                    <p:set>
                                      <p:cBhvr>
                                        <p:cTn id="89" dur="1" fill="hold">
                                          <p:stCondLst>
                                            <p:cond delay="0"/>
                                          </p:stCondLst>
                                        </p:cTn>
                                        <p:tgtEl>
                                          <p:spTgt spid="253"/>
                                        </p:tgtEl>
                                        <p:attrNameLst>
                                          <p:attrName>style.visibility</p:attrName>
                                        </p:attrNameLst>
                                      </p:cBhvr>
                                      <p:to>
                                        <p:strVal val="visible"/>
                                      </p:to>
                                    </p:set>
                                    <p:animEffect transition="in" filter="fade">
                                      <p:cBhvr>
                                        <p:cTn id="90" dur="500"/>
                                        <p:tgtEl>
                                          <p:spTgt spid="253"/>
                                        </p:tgtEl>
                                      </p:cBhvr>
                                    </p:animEffect>
                                  </p:childTnLst>
                                </p:cTn>
                              </p:par>
                              <p:par>
                                <p:cTn id="91" presetID="10"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fade">
                                      <p:cBhvr>
                                        <p:cTn id="93" dur="500"/>
                                        <p:tgtEl>
                                          <p:spTgt spid="207"/>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276"/>
                                        </p:tgtEl>
                                        <p:attrNameLst>
                                          <p:attrName>style.visibility</p:attrName>
                                        </p:attrNameLst>
                                      </p:cBhvr>
                                      <p:to>
                                        <p:strVal val="visible"/>
                                      </p:to>
                                    </p:set>
                                    <p:animEffect transition="in" filter="fade">
                                      <p:cBhvr>
                                        <p:cTn id="98" dur="2000"/>
                                        <p:tgtEl>
                                          <p:spTgt spid="276"/>
                                        </p:tgtEl>
                                      </p:cBhvr>
                                    </p:animEffect>
                                    <p:anim calcmode="lin" valueType="num">
                                      <p:cBhvr>
                                        <p:cTn id="99" dur="2000" fill="hold"/>
                                        <p:tgtEl>
                                          <p:spTgt spid="276"/>
                                        </p:tgtEl>
                                        <p:attrNameLst>
                                          <p:attrName>ppt_w</p:attrName>
                                        </p:attrNameLst>
                                      </p:cBhvr>
                                      <p:tavLst>
                                        <p:tav tm="0" fmla="#ppt_w*sin(2.5*pi*$)">
                                          <p:val>
                                            <p:fltVal val="0"/>
                                          </p:val>
                                        </p:tav>
                                        <p:tav tm="100000">
                                          <p:val>
                                            <p:fltVal val="1"/>
                                          </p:val>
                                        </p:tav>
                                      </p:tavLst>
                                    </p:anim>
                                    <p:anim calcmode="lin" valueType="num">
                                      <p:cBhvr>
                                        <p:cTn id="100" dur="2000" fill="hold"/>
                                        <p:tgtEl>
                                          <p:spTgt spid="276"/>
                                        </p:tgtEl>
                                        <p:attrNameLst>
                                          <p:attrName>ppt_h</p:attrName>
                                        </p:attrNameLst>
                                      </p:cBhvr>
                                      <p:tavLst>
                                        <p:tav tm="0">
                                          <p:val>
                                            <p:strVal val="#ppt_h"/>
                                          </p:val>
                                        </p:tav>
                                        <p:tav tm="100000">
                                          <p:val>
                                            <p:strVal val="#ppt_h"/>
                                          </p:val>
                                        </p:tav>
                                      </p:tavLst>
                                    </p:anim>
                                  </p:childTnLst>
                                </p:cTn>
                              </p:par>
                              <p:par>
                                <p:cTn id="101" presetID="45" presetClass="entr" presetSubtype="0" fill="hold" grpId="0" nodeType="withEffect">
                                  <p:stCondLst>
                                    <p:cond delay="0"/>
                                  </p:stCondLst>
                                  <p:childTnLst>
                                    <p:set>
                                      <p:cBhvr>
                                        <p:cTn id="102" dur="1" fill="hold">
                                          <p:stCondLst>
                                            <p:cond delay="0"/>
                                          </p:stCondLst>
                                        </p:cTn>
                                        <p:tgtEl>
                                          <p:spTgt spid="198"/>
                                        </p:tgtEl>
                                        <p:attrNameLst>
                                          <p:attrName>style.visibility</p:attrName>
                                        </p:attrNameLst>
                                      </p:cBhvr>
                                      <p:to>
                                        <p:strVal val="visible"/>
                                      </p:to>
                                    </p:set>
                                    <p:animEffect transition="in" filter="fade">
                                      <p:cBhvr>
                                        <p:cTn id="103" dur="2000"/>
                                        <p:tgtEl>
                                          <p:spTgt spid="198"/>
                                        </p:tgtEl>
                                      </p:cBhvr>
                                    </p:animEffect>
                                    <p:anim calcmode="lin" valueType="num">
                                      <p:cBhvr>
                                        <p:cTn id="104" dur="2000" fill="hold"/>
                                        <p:tgtEl>
                                          <p:spTgt spid="198"/>
                                        </p:tgtEl>
                                        <p:attrNameLst>
                                          <p:attrName>ppt_w</p:attrName>
                                        </p:attrNameLst>
                                      </p:cBhvr>
                                      <p:tavLst>
                                        <p:tav tm="0" fmla="#ppt_w*sin(2.5*pi*$)">
                                          <p:val>
                                            <p:fltVal val="0"/>
                                          </p:val>
                                        </p:tav>
                                        <p:tav tm="100000">
                                          <p:val>
                                            <p:fltVal val="1"/>
                                          </p:val>
                                        </p:tav>
                                      </p:tavLst>
                                    </p:anim>
                                    <p:anim calcmode="lin" valueType="num">
                                      <p:cBhvr>
                                        <p:cTn id="105" dur="2000" fill="hold"/>
                                        <p:tgtEl>
                                          <p:spTgt spid="198"/>
                                        </p:tgtEl>
                                        <p:attrNameLst>
                                          <p:attrName>ppt_h</p:attrName>
                                        </p:attrNameLst>
                                      </p:cBhvr>
                                      <p:tavLst>
                                        <p:tav tm="0">
                                          <p:val>
                                            <p:strVal val="#ppt_h"/>
                                          </p:val>
                                        </p:tav>
                                        <p:tav tm="100000">
                                          <p:val>
                                            <p:strVal val="#ppt_h"/>
                                          </p:val>
                                        </p:tav>
                                      </p:tavLst>
                                    </p:anim>
                                  </p:childTnLst>
                                </p:cTn>
                              </p:par>
                              <p:par>
                                <p:cTn id="106" presetID="45" presetClass="entr" presetSubtype="0" fill="hold" nodeType="withEffect">
                                  <p:stCondLst>
                                    <p:cond delay="0"/>
                                  </p:stCondLst>
                                  <p:childTnLst>
                                    <p:set>
                                      <p:cBhvr>
                                        <p:cTn id="107" dur="1" fill="hold">
                                          <p:stCondLst>
                                            <p:cond delay="0"/>
                                          </p:stCondLst>
                                        </p:cTn>
                                        <p:tgtEl>
                                          <p:spTgt spid="243"/>
                                        </p:tgtEl>
                                        <p:attrNameLst>
                                          <p:attrName>style.visibility</p:attrName>
                                        </p:attrNameLst>
                                      </p:cBhvr>
                                      <p:to>
                                        <p:strVal val="visible"/>
                                      </p:to>
                                    </p:set>
                                    <p:animEffect transition="in" filter="fade">
                                      <p:cBhvr>
                                        <p:cTn id="108" dur="2000"/>
                                        <p:tgtEl>
                                          <p:spTgt spid="243"/>
                                        </p:tgtEl>
                                      </p:cBhvr>
                                    </p:animEffect>
                                    <p:anim calcmode="lin" valueType="num">
                                      <p:cBhvr>
                                        <p:cTn id="109" dur="2000" fill="hold"/>
                                        <p:tgtEl>
                                          <p:spTgt spid="243"/>
                                        </p:tgtEl>
                                        <p:attrNameLst>
                                          <p:attrName>ppt_w</p:attrName>
                                        </p:attrNameLst>
                                      </p:cBhvr>
                                      <p:tavLst>
                                        <p:tav tm="0" fmla="#ppt_w*sin(2.5*pi*$)">
                                          <p:val>
                                            <p:fltVal val="0"/>
                                          </p:val>
                                        </p:tav>
                                        <p:tav tm="100000">
                                          <p:val>
                                            <p:fltVal val="1"/>
                                          </p:val>
                                        </p:tav>
                                      </p:tavLst>
                                    </p:anim>
                                    <p:anim calcmode="lin" valueType="num">
                                      <p:cBhvr>
                                        <p:cTn id="110" dur="2000" fill="hold"/>
                                        <p:tgtEl>
                                          <p:spTgt spid="243"/>
                                        </p:tgtEl>
                                        <p:attrNameLst>
                                          <p:attrName>ppt_h</p:attrName>
                                        </p:attrNameLst>
                                      </p:cBhvr>
                                      <p:tavLst>
                                        <p:tav tm="0">
                                          <p:val>
                                            <p:strVal val="#ppt_h"/>
                                          </p:val>
                                        </p:tav>
                                        <p:tav tm="100000">
                                          <p:val>
                                            <p:strVal val="#ppt_h"/>
                                          </p:val>
                                        </p:tav>
                                      </p:tavLst>
                                    </p:anim>
                                  </p:childTnLst>
                                </p:cTn>
                              </p:par>
                              <p:par>
                                <p:cTn id="111" presetID="45" presetClass="entr" presetSubtype="0" fill="hold" nodeType="withEffect">
                                  <p:stCondLst>
                                    <p:cond delay="0"/>
                                  </p:stCondLst>
                                  <p:childTnLst>
                                    <p:set>
                                      <p:cBhvr>
                                        <p:cTn id="112" dur="1" fill="hold">
                                          <p:stCondLst>
                                            <p:cond delay="0"/>
                                          </p:stCondLst>
                                        </p:cTn>
                                        <p:tgtEl>
                                          <p:spTgt spid="256"/>
                                        </p:tgtEl>
                                        <p:attrNameLst>
                                          <p:attrName>style.visibility</p:attrName>
                                        </p:attrNameLst>
                                      </p:cBhvr>
                                      <p:to>
                                        <p:strVal val="visible"/>
                                      </p:to>
                                    </p:set>
                                    <p:animEffect transition="in" filter="fade">
                                      <p:cBhvr>
                                        <p:cTn id="113" dur="2000"/>
                                        <p:tgtEl>
                                          <p:spTgt spid="256"/>
                                        </p:tgtEl>
                                      </p:cBhvr>
                                    </p:animEffect>
                                    <p:anim calcmode="lin" valueType="num">
                                      <p:cBhvr>
                                        <p:cTn id="114" dur="2000" fill="hold"/>
                                        <p:tgtEl>
                                          <p:spTgt spid="256"/>
                                        </p:tgtEl>
                                        <p:attrNameLst>
                                          <p:attrName>ppt_w</p:attrName>
                                        </p:attrNameLst>
                                      </p:cBhvr>
                                      <p:tavLst>
                                        <p:tav tm="0" fmla="#ppt_w*sin(2.5*pi*$)">
                                          <p:val>
                                            <p:fltVal val="0"/>
                                          </p:val>
                                        </p:tav>
                                        <p:tav tm="100000">
                                          <p:val>
                                            <p:fltVal val="1"/>
                                          </p:val>
                                        </p:tav>
                                      </p:tavLst>
                                    </p:anim>
                                    <p:anim calcmode="lin" valueType="num">
                                      <p:cBhvr>
                                        <p:cTn id="115" dur="2000" fill="hold"/>
                                        <p:tgtEl>
                                          <p:spTgt spid="256"/>
                                        </p:tgtEl>
                                        <p:attrNameLst>
                                          <p:attrName>ppt_h</p:attrName>
                                        </p:attrNameLst>
                                      </p:cBhvr>
                                      <p:tavLst>
                                        <p:tav tm="0">
                                          <p:val>
                                            <p:strVal val="#ppt_h"/>
                                          </p:val>
                                        </p:tav>
                                        <p:tav tm="100000">
                                          <p:val>
                                            <p:strVal val="#ppt_h"/>
                                          </p:val>
                                        </p:tav>
                                      </p:tavLst>
                                    </p:anim>
                                  </p:childTnLst>
                                </p:cTn>
                              </p:par>
                              <p:par>
                                <p:cTn id="116" presetID="45" presetClass="entr" presetSubtype="0" fill="hold" nodeType="withEffect">
                                  <p:stCondLst>
                                    <p:cond delay="0"/>
                                  </p:stCondLst>
                                  <p:childTnLst>
                                    <p:set>
                                      <p:cBhvr>
                                        <p:cTn id="117" dur="1" fill="hold">
                                          <p:stCondLst>
                                            <p:cond delay="0"/>
                                          </p:stCondLst>
                                        </p:cTn>
                                        <p:tgtEl>
                                          <p:spTgt spid="265"/>
                                        </p:tgtEl>
                                        <p:attrNameLst>
                                          <p:attrName>style.visibility</p:attrName>
                                        </p:attrNameLst>
                                      </p:cBhvr>
                                      <p:to>
                                        <p:strVal val="visible"/>
                                      </p:to>
                                    </p:set>
                                    <p:animEffect transition="in" filter="fade">
                                      <p:cBhvr>
                                        <p:cTn id="118" dur="2000"/>
                                        <p:tgtEl>
                                          <p:spTgt spid="265"/>
                                        </p:tgtEl>
                                      </p:cBhvr>
                                    </p:animEffect>
                                    <p:anim calcmode="lin" valueType="num">
                                      <p:cBhvr>
                                        <p:cTn id="119" dur="2000" fill="hold"/>
                                        <p:tgtEl>
                                          <p:spTgt spid="265"/>
                                        </p:tgtEl>
                                        <p:attrNameLst>
                                          <p:attrName>ppt_w</p:attrName>
                                        </p:attrNameLst>
                                      </p:cBhvr>
                                      <p:tavLst>
                                        <p:tav tm="0" fmla="#ppt_w*sin(2.5*pi*$)">
                                          <p:val>
                                            <p:fltVal val="0"/>
                                          </p:val>
                                        </p:tav>
                                        <p:tav tm="100000">
                                          <p:val>
                                            <p:fltVal val="1"/>
                                          </p:val>
                                        </p:tav>
                                      </p:tavLst>
                                    </p:anim>
                                    <p:anim calcmode="lin" valueType="num">
                                      <p:cBhvr>
                                        <p:cTn id="120" dur="2000" fill="hold"/>
                                        <p:tgtEl>
                                          <p:spTgt spid="265"/>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grpId="0" nodeType="clickEffect">
                                  <p:stCondLst>
                                    <p:cond delay="0"/>
                                  </p:stCondLst>
                                  <p:childTnLst>
                                    <p:set>
                                      <p:cBhvr>
                                        <p:cTn id="124" dur="1" fill="hold">
                                          <p:stCondLst>
                                            <p:cond delay="0"/>
                                          </p:stCondLst>
                                        </p:cTn>
                                        <p:tgtEl>
                                          <p:spTgt spid="218"/>
                                        </p:tgtEl>
                                        <p:attrNameLst>
                                          <p:attrName>style.visibility</p:attrName>
                                        </p:attrNameLst>
                                      </p:cBhvr>
                                      <p:to>
                                        <p:strVal val="visible"/>
                                      </p:to>
                                    </p:set>
                                    <p:animEffect transition="in" filter="wipe(down)">
                                      <p:cBhvr>
                                        <p:cTn id="125" dur="580">
                                          <p:stCondLst>
                                            <p:cond delay="0"/>
                                          </p:stCondLst>
                                        </p:cTn>
                                        <p:tgtEl>
                                          <p:spTgt spid="218"/>
                                        </p:tgtEl>
                                      </p:cBhvr>
                                    </p:animEffect>
                                    <p:anim calcmode="lin" valueType="num">
                                      <p:cBhvr>
                                        <p:cTn id="126" dur="1822" tmFilter="0,0; 0.14,0.36; 0.43,0.73; 0.71,0.91; 1.0,1.0">
                                          <p:stCondLst>
                                            <p:cond delay="0"/>
                                          </p:stCondLst>
                                        </p:cTn>
                                        <p:tgtEl>
                                          <p:spTgt spid="218"/>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218"/>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218"/>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218"/>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218"/>
                                        </p:tgtEl>
                                        <p:attrNameLst>
                                          <p:attrName>ppt_y</p:attrName>
                                        </p:attrNameLst>
                                      </p:cBhvr>
                                      <p:tavLst>
                                        <p:tav tm="0" fmla="#ppt_y-sin(pi*$)/81">
                                          <p:val>
                                            <p:fltVal val="0"/>
                                          </p:val>
                                        </p:tav>
                                        <p:tav tm="100000">
                                          <p:val>
                                            <p:fltVal val="1"/>
                                          </p:val>
                                        </p:tav>
                                      </p:tavLst>
                                    </p:anim>
                                    <p:animScale>
                                      <p:cBhvr>
                                        <p:cTn id="131" dur="26">
                                          <p:stCondLst>
                                            <p:cond delay="650"/>
                                          </p:stCondLst>
                                        </p:cTn>
                                        <p:tgtEl>
                                          <p:spTgt spid="218"/>
                                        </p:tgtEl>
                                      </p:cBhvr>
                                      <p:to x="100000" y="60000"/>
                                    </p:animScale>
                                    <p:animScale>
                                      <p:cBhvr>
                                        <p:cTn id="132" dur="166" decel="50000">
                                          <p:stCondLst>
                                            <p:cond delay="676"/>
                                          </p:stCondLst>
                                        </p:cTn>
                                        <p:tgtEl>
                                          <p:spTgt spid="218"/>
                                        </p:tgtEl>
                                      </p:cBhvr>
                                      <p:to x="100000" y="100000"/>
                                    </p:animScale>
                                    <p:animScale>
                                      <p:cBhvr>
                                        <p:cTn id="133" dur="26">
                                          <p:stCondLst>
                                            <p:cond delay="1312"/>
                                          </p:stCondLst>
                                        </p:cTn>
                                        <p:tgtEl>
                                          <p:spTgt spid="218"/>
                                        </p:tgtEl>
                                      </p:cBhvr>
                                      <p:to x="100000" y="80000"/>
                                    </p:animScale>
                                    <p:animScale>
                                      <p:cBhvr>
                                        <p:cTn id="134" dur="166" decel="50000">
                                          <p:stCondLst>
                                            <p:cond delay="1338"/>
                                          </p:stCondLst>
                                        </p:cTn>
                                        <p:tgtEl>
                                          <p:spTgt spid="218"/>
                                        </p:tgtEl>
                                      </p:cBhvr>
                                      <p:to x="100000" y="100000"/>
                                    </p:animScale>
                                    <p:animScale>
                                      <p:cBhvr>
                                        <p:cTn id="135" dur="26">
                                          <p:stCondLst>
                                            <p:cond delay="1642"/>
                                          </p:stCondLst>
                                        </p:cTn>
                                        <p:tgtEl>
                                          <p:spTgt spid="218"/>
                                        </p:tgtEl>
                                      </p:cBhvr>
                                      <p:to x="100000" y="90000"/>
                                    </p:animScale>
                                    <p:animScale>
                                      <p:cBhvr>
                                        <p:cTn id="136" dur="166" decel="50000">
                                          <p:stCondLst>
                                            <p:cond delay="1668"/>
                                          </p:stCondLst>
                                        </p:cTn>
                                        <p:tgtEl>
                                          <p:spTgt spid="218"/>
                                        </p:tgtEl>
                                      </p:cBhvr>
                                      <p:to x="100000" y="100000"/>
                                    </p:animScale>
                                    <p:animScale>
                                      <p:cBhvr>
                                        <p:cTn id="137" dur="26">
                                          <p:stCondLst>
                                            <p:cond delay="1808"/>
                                          </p:stCondLst>
                                        </p:cTn>
                                        <p:tgtEl>
                                          <p:spTgt spid="218"/>
                                        </p:tgtEl>
                                      </p:cBhvr>
                                      <p:to x="100000" y="95000"/>
                                    </p:animScale>
                                    <p:animScale>
                                      <p:cBhvr>
                                        <p:cTn id="138" dur="166" decel="50000">
                                          <p:stCondLst>
                                            <p:cond delay="1834"/>
                                          </p:stCondLst>
                                        </p:cTn>
                                        <p:tgtEl>
                                          <p:spTgt spid="218"/>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231"/>
                                        </p:tgtEl>
                                        <p:attrNameLst>
                                          <p:attrName>style.visibility</p:attrName>
                                        </p:attrNameLst>
                                      </p:cBhvr>
                                      <p:to>
                                        <p:strVal val="visible"/>
                                      </p:to>
                                    </p:set>
                                    <p:animEffect transition="in" filter="fade">
                                      <p:cBhvr>
                                        <p:cTn id="143" dur="500"/>
                                        <p:tgtEl>
                                          <p:spTgt spid="231"/>
                                        </p:tgtEl>
                                      </p:cBhvr>
                                    </p:animEffect>
                                  </p:childTnLst>
                                </p:cTn>
                              </p:par>
                              <p:par>
                                <p:cTn id="144" presetID="10" presetClass="entr" presetSubtype="0" fill="hold" nodeType="withEffect">
                                  <p:stCondLst>
                                    <p:cond delay="0"/>
                                  </p:stCondLst>
                                  <p:childTnLst>
                                    <p:set>
                                      <p:cBhvr>
                                        <p:cTn id="145" dur="1" fill="hold">
                                          <p:stCondLst>
                                            <p:cond delay="0"/>
                                          </p:stCondLst>
                                        </p:cTn>
                                        <p:tgtEl>
                                          <p:spTgt spid="225"/>
                                        </p:tgtEl>
                                        <p:attrNameLst>
                                          <p:attrName>style.visibility</p:attrName>
                                        </p:attrNameLst>
                                      </p:cBhvr>
                                      <p:to>
                                        <p:strVal val="visible"/>
                                      </p:to>
                                    </p:set>
                                    <p:animEffect transition="in" filter="fade">
                                      <p:cBhvr>
                                        <p:cTn id="146" dur="500"/>
                                        <p:tgtEl>
                                          <p:spTgt spid="225"/>
                                        </p:tgtEl>
                                      </p:cBhvr>
                                    </p:animEffect>
                                  </p:childTnLst>
                                </p:cTn>
                              </p:par>
                              <p:par>
                                <p:cTn id="147" presetID="10" presetClass="entr" presetSubtype="0" fill="hold" nodeType="withEffect">
                                  <p:stCondLst>
                                    <p:cond delay="0"/>
                                  </p:stCondLst>
                                  <p:childTnLst>
                                    <p:set>
                                      <p:cBhvr>
                                        <p:cTn id="148" dur="1" fill="hold">
                                          <p:stCondLst>
                                            <p:cond delay="0"/>
                                          </p:stCondLst>
                                        </p:cTn>
                                        <p:tgtEl>
                                          <p:spTgt spid="219"/>
                                        </p:tgtEl>
                                        <p:attrNameLst>
                                          <p:attrName>style.visibility</p:attrName>
                                        </p:attrNameLst>
                                      </p:cBhvr>
                                      <p:to>
                                        <p:strVal val="visible"/>
                                      </p:to>
                                    </p:set>
                                    <p:animEffect transition="in" filter="fade">
                                      <p:cBhvr>
                                        <p:cTn id="149" dur="500"/>
                                        <p:tgtEl>
                                          <p:spTgt spid="219"/>
                                        </p:tgtEl>
                                      </p:cBhvr>
                                    </p:animEffect>
                                  </p:childTnLst>
                                </p:cTn>
                              </p:par>
                              <p:par>
                                <p:cTn id="150" presetID="10" presetClass="entr" presetSubtype="0" fill="hold" nodeType="withEffect">
                                  <p:stCondLst>
                                    <p:cond delay="0"/>
                                  </p:stCondLst>
                                  <p:childTnLst>
                                    <p:set>
                                      <p:cBhvr>
                                        <p:cTn id="151" dur="1" fill="hold">
                                          <p:stCondLst>
                                            <p:cond delay="0"/>
                                          </p:stCondLst>
                                        </p:cTn>
                                        <p:tgtEl>
                                          <p:spTgt spid="184"/>
                                        </p:tgtEl>
                                        <p:attrNameLst>
                                          <p:attrName>style.visibility</p:attrName>
                                        </p:attrNameLst>
                                      </p:cBhvr>
                                      <p:to>
                                        <p:strVal val="visible"/>
                                      </p:to>
                                    </p:set>
                                    <p:animEffect transition="in" filter="fade">
                                      <p:cBhvr>
                                        <p:cTn id="152" dur="500"/>
                                        <p:tgtEl>
                                          <p:spTgt spid="184"/>
                                        </p:tgtEl>
                                      </p:cBhvr>
                                    </p:animEffect>
                                  </p:childTnLst>
                                </p:cTn>
                              </p:par>
                              <p:par>
                                <p:cTn id="153" presetID="10" presetClass="entr" presetSubtype="0" fill="hold" nodeType="withEffect">
                                  <p:stCondLst>
                                    <p:cond delay="0"/>
                                  </p:stCondLst>
                                  <p:childTnLst>
                                    <p:set>
                                      <p:cBhvr>
                                        <p:cTn id="154" dur="1" fill="hold">
                                          <p:stCondLst>
                                            <p:cond delay="0"/>
                                          </p:stCondLst>
                                        </p:cTn>
                                        <p:tgtEl>
                                          <p:spTgt spid="185"/>
                                        </p:tgtEl>
                                        <p:attrNameLst>
                                          <p:attrName>style.visibility</p:attrName>
                                        </p:attrNameLst>
                                      </p:cBhvr>
                                      <p:to>
                                        <p:strVal val="visible"/>
                                      </p:to>
                                    </p:set>
                                    <p:animEffect transition="in" filter="fade">
                                      <p:cBhvr>
                                        <p:cTn id="155" dur="500"/>
                                        <p:tgtEl>
                                          <p:spTgt spid="185"/>
                                        </p:tgtEl>
                                      </p:cBhvr>
                                    </p:animEffect>
                                  </p:childTnLst>
                                </p:cTn>
                              </p:par>
                              <p:par>
                                <p:cTn id="156" presetID="10" presetClass="entr" presetSubtype="0" fill="hold" nodeType="withEffect">
                                  <p:stCondLst>
                                    <p:cond delay="0"/>
                                  </p:stCondLst>
                                  <p:childTnLst>
                                    <p:set>
                                      <p:cBhvr>
                                        <p:cTn id="157" dur="1" fill="hold">
                                          <p:stCondLst>
                                            <p:cond delay="0"/>
                                          </p:stCondLst>
                                        </p:cTn>
                                        <p:tgtEl>
                                          <p:spTgt spid="222"/>
                                        </p:tgtEl>
                                        <p:attrNameLst>
                                          <p:attrName>style.visibility</p:attrName>
                                        </p:attrNameLst>
                                      </p:cBhvr>
                                      <p:to>
                                        <p:strVal val="visible"/>
                                      </p:to>
                                    </p:set>
                                    <p:animEffect transition="in" filter="fade">
                                      <p:cBhvr>
                                        <p:cTn id="158" dur="500"/>
                                        <p:tgtEl>
                                          <p:spTgt spid="222"/>
                                        </p:tgtEl>
                                      </p:cBhvr>
                                    </p:animEffect>
                                  </p:childTnLst>
                                </p:cTn>
                              </p:par>
                              <p:par>
                                <p:cTn id="159" presetID="10" presetClass="entr" presetSubtype="0" fill="hold" nodeType="withEffect">
                                  <p:stCondLst>
                                    <p:cond delay="0"/>
                                  </p:stCondLst>
                                  <p:childTnLst>
                                    <p:set>
                                      <p:cBhvr>
                                        <p:cTn id="160" dur="1" fill="hold">
                                          <p:stCondLst>
                                            <p:cond delay="0"/>
                                          </p:stCondLst>
                                        </p:cTn>
                                        <p:tgtEl>
                                          <p:spTgt spid="228"/>
                                        </p:tgtEl>
                                        <p:attrNameLst>
                                          <p:attrName>style.visibility</p:attrName>
                                        </p:attrNameLst>
                                      </p:cBhvr>
                                      <p:to>
                                        <p:strVal val="visible"/>
                                      </p:to>
                                    </p:set>
                                    <p:animEffect transition="in" filter="fade">
                                      <p:cBhvr>
                                        <p:cTn id="161" dur="500"/>
                                        <p:tgtEl>
                                          <p:spTgt spid="228"/>
                                        </p:tgtEl>
                                      </p:cBhvr>
                                    </p:animEffect>
                                  </p:childTnLst>
                                </p:cTn>
                              </p:par>
                              <p:par>
                                <p:cTn id="162" presetID="10" presetClass="entr" presetSubtype="0" fill="hold" nodeType="withEffect">
                                  <p:stCondLst>
                                    <p:cond delay="0"/>
                                  </p:stCondLst>
                                  <p:childTnLst>
                                    <p:set>
                                      <p:cBhvr>
                                        <p:cTn id="163" dur="1" fill="hold">
                                          <p:stCondLst>
                                            <p:cond delay="0"/>
                                          </p:stCondLst>
                                        </p:cTn>
                                        <p:tgtEl>
                                          <p:spTgt spid="234"/>
                                        </p:tgtEl>
                                        <p:attrNameLst>
                                          <p:attrName>style.visibility</p:attrName>
                                        </p:attrNameLst>
                                      </p:cBhvr>
                                      <p:to>
                                        <p:strVal val="visible"/>
                                      </p:to>
                                    </p:set>
                                    <p:animEffect transition="in" filter="fade">
                                      <p:cBhvr>
                                        <p:cTn id="164" dur="500"/>
                                        <p:tgtEl>
                                          <p:spTgt spid="234"/>
                                        </p:tgtEl>
                                      </p:cBhvr>
                                    </p:animEffect>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grpId="1" nodeType="clickEffect">
                                  <p:stCondLst>
                                    <p:cond delay="0"/>
                                  </p:stCondLst>
                                  <p:childTnLst>
                                    <p:set>
                                      <p:cBhvr>
                                        <p:cTn id="168" dur="1" fill="hold">
                                          <p:stCondLst>
                                            <p:cond delay="0"/>
                                          </p:stCondLst>
                                        </p:cTn>
                                        <p:tgtEl>
                                          <p:spTgt spid="13"/>
                                        </p:tgtEl>
                                        <p:attrNameLst>
                                          <p:attrName>style.visibility</p:attrName>
                                        </p:attrNameLst>
                                      </p:cBhvr>
                                      <p:to>
                                        <p:strVal val="visible"/>
                                      </p:to>
                                    </p:set>
                                    <p:animEffect transition="in" filter="fade">
                                      <p:cBhvr>
                                        <p:cTn id="169" dur="1000"/>
                                        <p:tgtEl>
                                          <p:spTgt spid="13"/>
                                        </p:tgtEl>
                                      </p:cBhvr>
                                    </p:animEffect>
                                    <p:anim calcmode="lin" valueType="num">
                                      <p:cBhvr>
                                        <p:cTn id="170" dur="1000" fill="hold"/>
                                        <p:tgtEl>
                                          <p:spTgt spid="13"/>
                                        </p:tgtEl>
                                        <p:attrNameLst>
                                          <p:attrName>ppt_x</p:attrName>
                                        </p:attrNameLst>
                                      </p:cBhvr>
                                      <p:tavLst>
                                        <p:tav tm="0">
                                          <p:val>
                                            <p:strVal val="#ppt_x"/>
                                          </p:val>
                                        </p:tav>
                                        <p:tav tm="100000">
                                          <p:val>
                                            <p:strVal val="#ppt_x"/>
                                          </p:val>
                                        </p:tav>
                                      </p:tavLst>
                                    </p:anim>
                                    <p:anim calcmode="lin" valueType="num">
                                      <p:cBhvr>
                                        <p:cTn id="17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7" grpId="0" animBg="1"/>
      <p:bldP spid="198" grpId="0" animBg="1"/>
      <p:bldP spid="199" grpId="0" animBg="1"/>
      <p:bldP spid="200" grpId="0" animBg="1"/>
      <p:bldP spid="201" grpId="0" animBg="1"/>
      <p:bldP spid="202" grpId="0" animBg="1"/>
      <p:bldP spid="203" grpId="0" animBg="1"/>
      <p:bldP spid="218" grpId="0" animBg="1"/>
      <p:bldP spid="268" grpId="0" animBg="1"/>
      <p:bldP spid="274" grpId="0" animBg="1"/>
      <p:bldP spid="276" grpId="0" animBg="1"/>
      <p:bldGraphic spid="13" grpId="0">
        <p:bldAsOne/>
      </p:bldGraphic>
      <p:bldGraphic spid="13" grpId="1">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583" y="-45983"/>
            <a:ext cx="11735012" cy="1474755"/>
          </a:xfrm>
        </p:spPr>
        <p:txBody>
          <a:bodyPr>
            <a:normAutofit fontScale="90000"/>
          </a:bodyPr>
          <a:lstStyle/>
          <a:p>
            <a:r>
              <a:rPr lang="en-US" dirty="0"/>
              <a:t>Cloud is a key enabler of DevOps – Agile &amp; Functional</a:t>
            </a:r>
            <a:br>
              <a:rPr lang="en-US" dirty="0"/>
            </a:br>
            <a:r>
              <a:rPr lang="en-US" dirty="0"/>
              <a:t>a new way to think about a datacenter </a:t>
            </a:r>
          </a:p>
        </p:txBody>
      </p:sp>
      <p:sp>
        <p:nvSpPr>
          <p:cNvPr id="5" name="Rectangle 4"/>
          <p:cNvSpPr/>
          <p:nvPr/>
        </p:nvSpPr>
        <p:spPr bwMode="auto">
          <a:xfrm>
            <a:off x="1627676"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VIRTUAL</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MACHINES</a:t>
            </a:r>
          </a:p>
        </p:txBody>
      </p:sp>
      <p:sp>
        <p:nvSpPr>
          <p:cNvPr id="6" name="Rectangle 5"/>
          <p:cNvSpPr/>
          <p:nvPr/>
        </p:nvSpPr>
        <p:spPr bwMode="auto">
          <a:xfrm>
            <a:off x="3907919" y="2812661"/>
            <a:ext cx="2098551"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dirty="0">
                <a:ln>
                  <a:noFill/>
                </a:ln>
                <a:solidFill>
                  <a:srgbClr val="FFFFFF"/>
                </a:solidFill>
                <a:effectLst/>
                <a:uLnTx/>
                <a:uFillTx/>
                <a:latin typeface="Segoe UI"/>
                <a:ea typeface="+mn-ea"/>
                <a:cs typeface="+mn-cs"/>
              </a:rPr>
              <a:t>VM SCALE SETS</a:t>
            </a:r>
          </a:p>
        </p:txBody>
      </p:sp>
      <p:sp>
        <p:nvSpPr>
          <p:cNvPr id="7" name="Rectangle 6"/>
          <p:cNvSpPr/>
          <p:nvPr/>
        </p:nvSpPr>
        <p:spPr bwMode="auto">
          <a:xfrm>
            <a:off x="6183593"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CONTAINER SERVICE</a:t>
            </a:r>
          </a:p>
        </p:txBody>
      </p:sp>
      <p:sp>
        <p:nvSpPr>
          <p:cNvPr id="8" name="Rectangle 7"/>
          <p:cNvSpPr/>
          <p:nvPr/>
        </p:nvSpPr>
        <p:spPr bwMode="auto">
          <a:xfrm>
            <a:off x="8463837" y="2812661"/>
            <a:ext cx="2098284"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SERVICE FABRIC</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p:cNvSpPr/>
          <p:nvPr/>
        </p:nvSpPr>
        <p:spPr bwMode="auto">
          <a:xfrm>
            <a:off x="8463837" y="4521352"/>
            <a:ext cx="2098284"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Cloud Foundry,</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Marathon, </a:t>
            </a:r>
            <a:r>
              <a:rPr kumimoji="0" lang="en-US" sz="1800" b="0" i="0" u="none" strike="noStrike" kern="1200" cap="none" spc="0" normalizeH="0" baseline="0" noProof="0" err="1">
                <a:ln>
                  <a:noFill/>
                </a:ln>
                <a:solidFill>
                  <a:srgbClr val="505050">
                    <a:lumMod val="75000"/>
                    <a:lumOff val="25000"/>
                  </a:srgbClr>
                </a:solidFill>
                <a:effectLst/>
                <a:uLnTx/>
                <a:uFillTx/>
                <a:latin typeface="Segoe UI"/>
                <a:ea typeface="+mn-ea"/>
                <a:cs typeface="+mn-cs"/>
              </a:rPr>
              <a:t>Deis</a:t>
            </a: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 OpenShift etc.</a:t>
            </a:r>
          </a:p>
        </p:txBody>
      </p:sp>
      <p:sp>
        <p:nvSpPr>
          <p:cNvPr id="18" name="Rectangle 17"/>
          <p:cNvSpPr/>
          <p:nvPr/>
        </p:nvSpPr>
        <p:spPr bwMode="auto">
          <a:xfrm>
            <a:off x="6179503" y="4521352"/>
            <a:ext cx="2088563"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Docker Swarm</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err="1">
                <a:ln>
                  <a:noFill/>
                </a:ln>
                <a:solidFill>
                  <a:srgbClr val="505050">
                    <a:lumMod val="75000"/>
                    <a:lumOff val="25000"/>
                  </a:srgbClr>
                </a:solidFill>
                <a:effectLst/>
                <a:uLnTx/>
                <a:uFillTx/>
                <a:latin typeface="Segoe UI"/>
                <a:ea typeface="+mn-ea"/>
                <a:cs typeface="+mn-cs"/>
              </a:rPr>
              <a:t>Mesos</a:t>
            </a: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 etc.,</a:t>
            </a:r>
          </a:p>
        </p:txBody>
      </p:sp>
      <p:sp>
        <p:nvSpPr>
          <p:cNvPr id="19" name="Rectangle 18"/>
          <p:cNvSpPr/>
          <p:nvPr/>
        </p:nvSpPr>
        <p:spPr bwMode="auto">
          <a:xfrm>
            <a:off x="1627676" y="4521949"/>
            <a:ext cx="4385857"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505050">
                    <a:lumMod val="75000"/>
                    <a:lumOff val="25000"/>
                  </a:srgbClr>
                </a:solidFill>
                <a:effectLst/>
                <a:uLnTx/>
                <a:uFillTx/>
                <a:latin typeface="Segoe UI"/>
                <a:ea typeface="+mn-ea"/>
                <a:cs typeface="+mn-cs"/>
              </a:rPr>
              <a:t>Windows and Linux</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.NET, Java, Python, PHP, Ruby, GO, Node.JS</a:t>
            </a:r>
          </a:p>
        </p:txBody>
      </p:sp>
      <p:pic>
        <p:nvPicPr>
          <p:cNvPr id="45" name="Picture 44" descr="12 Great Background Designs"/>
          <p:cNvPicPr>
            <a:picLocks noChangeAspect="1"/>
          </p:cNvPicPr>
          <p:nvPr/>
        </p:nvPicPr>
        <p:blipFill rotWithShape="1">
          <a:blip r:embed="rId3" cstate="print">
            <a:extLst>
              <a:ext uri="{28A0092B-C50C-407E-A947-70E740481C1C}">
                <a14:useLocalDpi xmlns:a14="http://schemas.microsoft.com/office/drawing/2010/main" val="0"/>
              </a:ext>
            </a:extLst>
          </a:blip>
          <a:srcRect t="2522" b="9211"/>
          <a:stretch/>
        </p:blipFill>
        <p:spPr>
          <a:xfrm>
            <a:off x="6183593" y="1358294"/>
            <a:ext cx="2103120" cy="1392273"/>
          </a:xfrm>
          <a:prstGeom prst="rect">
            <a:avLst/>
          </a:prstGeom>
          <a:ln>
            <a:solidFill>
              <a:schemeClr val="tx1">
                <a:lumMod val="25000"/>
                <a:lumOff val="75000"/>
              </a:schemeClr>
            </a:solidFill>
          </a:ln>
        </p:spPr>
      </p:pic>
      <p:pic>
        <p:nvPicPr>
          <p:cNvPr id="47" name="Picture 46" descr="orchestra+conducto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3837" y="1358295"/>
            <a:ext cx="2098284" cy="1392273"/>
          </a:xfrm>
          <a:prstGeom prst="rect">
            <a:avLst/>
          </a:prstGeom>
          <a:ln>
            <a:solidFill>
              <a:schemeClr val="tx1">
                <a:lumMod val="25000"/>
                <a:lumOff val="75000"/>
              </a:schemeClr>
            </a:solidFill>
          </a:ln>
        </p:spPr>
      </p:pic>
      <p:grpSp>
        <p:nvGrpSpPr>
          <p:cNvPr id="16" name="Group 15"/>
          <p:cNvGrpSpPr/>
          <p:nvPr/>
        </p:nvGrpSpPr>
        <p:grpSpPr>
          <a:xfrm>
            <a:off x="1627676" y="1358294"/>
            <a:ext cx="2103120" cy="1389888"/>
            <a:chOff x="1330190" y="1358294"/>
            <a:chExt cx="2103120" cy="1389888"/>
          </a:xfrm>
        </p:grpSpPr>
        <p:grpSp>
          <p:nvGrpSpPr>
            <p:cNvPr id="48" name="Group 47"/>
            <p:cNvGrpSpPr/>
            <p:nvPr/>
          </p:nvGrpSpPr>
          <p:grpSpPr>
            <a:xfrm>
              <a:off x="1330190" y="1358294"/>
              <a:ext cx="2103120" cy="1389888"/>
              <a:chOff x="2755162" y="3813713"/>
              <a:chExt cx="2103120" cy="1389888"/>
            </a:xfrm>
          </p:grpSpPr>
          <p:sp>
            <p:nvSpPr>
              <p:cNvPr id="49" name="Rectangle 48"/>
              <p:cNvSpPr/>
              <p:nvPr/>
            </p:nvSpPr>
            <p:spPr>
              <a:xfrm>
                <a:off x="2755162" y="3813713"/>
                <a:ext cx="2103120" cy="138988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0" name="Picture 49" descr="How to Successfully Bath Your Colorado Dog"/>
              <p:cNvPicPr>
                <a:picLocks noChangeAspect="1"/>
              </p:cNvPicPr>
              <p:nvPr/>
            </p:nvPicPr>
            <p:blipFill rotWithShape="1">
              <a:blip r:embed="rId5" cstate="print">
                <a:extLst>
                  <a:ext uri="{28A0092B-C50C-407E-A947-70E740481C1C}">
                    <a14:useLocalDpi xmlns:a14="http://schemas.microsoft.com/office/drawing/2010/main" val="0"/>
                  </a:ext>
                </a:extLst>
              </a:blip>
              <a:srcRect t="7452" b="6528"/>
              <a:stretch/>
            </p:blipFill>
            <p:spPr>
              <a:xfrm>
                <a:off x="2859414" y="3838073"/>
                <a:ext cx="1887388" cy="1353496"/>
              </a:xfrm>
              <a:prstGeom prst="rect">
                <a:avLst/>
              </a:prstGeom>
              <a:ln>
                <a:noFill/>
              </a:ln>
            </p:spPr>
          </p:pic>
        </p:grpSp>
        <p:sp>
          <p:nvSpPr>
            <p:cNvPr id="53" name="Rectangle 52"/>
            <p:cNvSpPr/>
            <p:nvPr/>
          </p:nvSpPr>
          <p:spPr>
            <a:xfrm>
              <a:off x="1698832" y="2470464"/>
              <a:ext cx="1265924" cy="276999"/>
            </a:xfrm>
            <a:prstGeom prst="rect">
              <a:avLst/>
            </a:prstGeom>
            <a:solidFill>
              <a:schemeClr val="bg1"/>
            </a:solidFill>
            <a:effectLst>
              <a:softEdge rad="31750"/>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Arial Narrow" panose="020B0606020202030204" pitchFamily="34" charset="0"/>
                  <a:ea typeface="+mn-ea"/>
                  <a:cs typeface="+mn-cs"/>
                </a:rPr>
                <a:t>I AM SPECIAL</a:t>
              </a:r>
            </a:p>
          </p:txBody>
        </p:sp>
      </p:grpSp>
      <p:grpSp>
        <p:nvGrpSpPr>
          <p:cNvPr id="12" name="Group 11"/>
          <p:cNvGrpSpPr/>
          <p:nvPr/>
        </p:nvGrpSpPr>
        <p:grpSpPr>
          <a:xfrm>
            <a:off x="3907919" y="1358294"/>
            <a:ext cx="2098551" cy="1389888"/>
            <a:chOff x="3902805" y="-633240"/>
            <a:chExt cx="2098551" cy="1389888"/>
          </a:xfrm>
        </p:grpSpPr>
        <p:pic>
          <p:nvPicPr>
            <p:cNvPr id="46" name="Picture 45" descr="... November 18, 2012 at 432 × 287 in Milk Cows of the World Unite"/>
            <p:cNvPicPr>
              <a:picLocks noChangeAspect="1"/>
            </p:cNvPicPr>
            <p:nvPr/>
          </p:nvPicPr>
          <p:blipFill rotWithShape="1">
            <a:blip r:embed="rId6">
              <a:extLst>
                <a:ext uri="{28A0092B-C50C-407E-A947-70E740481C1C}">
                  <a14:useLocalDpi xmlns:a14="http://schemas.microsoft.com/office/drawing/2010/main" val="0"/>
                </a:ext>
              </a:extLst>
            </a:blip>
            <a:srcRect l="3368" t="3665" r="-1"/>
            <a:stretch/>
          </p:blipFill>
          <p:spPr>
            <a:xfrm>
              <a:off x="3902805" y="-633240"/>
              <a:ext cx="2098551" cy="1389888"/>
            </a:xfrm>
            <a:prstGeom prst="rect">
              <a:avLst/>
            </a:prstGeom>
            <a:ln>
              <a:solidFill>
                <a:schemeClr val="tx1">
                  <a:lumMod val="25000"/>
                  <a:lumOff val="75000"/>
                </a:schemeClr>
              </a:solidFill>
            </a:ln>
          </p:spPr>
        </p:pic>
        <p:sp>
          <p:nvSpPr>
            <p:cNvPr id="54" name="Rectangle 53"/>
            <p:cNvSpPr/>
            <p:nvPr/>
          </p:nvSpPr>
          <p:spPr>
            <a:xfrm>
              <a:off x="4006983" y="465363"/>
              <a:ext cx="1927452" cy="276999"/>
            </a:xfrm>
            <a:prstGeom prst="rect">
              <a:avLst/>
            </a:prstGeom>
            <a:solidFill>
              <a:schemeClr val="bg1"/>
            </a:solidFill>
            <a:effectLst>
              <a:softEdge rad="31750"/>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Arial Narrow" panose="020B0606020202030204" pitchFamily="34" charset="0"/>
                  <a:ea typeface="+mn-ea"/>
                  <a:cs typeface="+mn-cs"/>
                </a:rPr>
                <a:t>WE ALL LOOK ALIKE</a:t>
              </a:r>
            </a:p>
          </p:txBody>
        </p:sp>
      </p:grpSp>
      <p:sp>
        <p:nvSpPr>
          <p:cNvPr id="55" name="TextBox 54"/>
          <p:cNvSpPr txBox="1"/>
          <p:nvPr/>
        </p:nvSpPr>
        <p:spPr>
          <a:xfrm>
            <a:off x="1627676" y="5588436"/>
            <a:ext cx="8934446" cy="52322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is Open at Every Layer</a:t>
            </a:r>
          </a:p>
        </p:txBody>
      </p:sp>
      <p:sp>
        <p:nvSpPr>
          <p:cNvPr id="42" name="Rectangle 41"/>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grpSp>
        <p:nvGrpSpPr>
          <p:cNvPr id="3" name="Group 2"/>
          <p:cNvGrpSpPr/>
          <p:nvPr/>
        </p:nvGrpSpPr>
        <p:grpSpPr>
          <a:xfrm>
            <a:off x="111509" y="2975726"/>
            <a:ext cx="11954605" cy="2387628"/>
            <a:chOff x="111509" y="2975726"/>
            <a:chExt cx="11954605" cy="2387628"/>
          </a:xfrm>
        </p:grpSpPr>
        <p:sp>
          <p:nvSpPr>
            <p:cNvPr id="13" name="Rectangle 12"/>
            <p:cNvSpPr/>
            <p:nvPr/>
          </p:nvSpPr>
          <p:spPr>
            <a:xfrm>
              <a:off x="111509"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Build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Infrastructure Mindset</a:t>
              </a:r>
            </a:p>
          </p:txBody>
        </p:sp>
        <p:sp>
          <p:nvSpPr>
            <p:cNvPr id="51" name="Rectangle 50"/>
            <p:cNvSpPr/>
            <p:nvPr/>
          </p:nvSpPr>
          <p:spPr>
            <a:xfrm>
              <a:off x="111510"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FBA00"/>
                  </a:solidFill>
                  <a:effectLst/>
                  <a:uLnTx/>
                  <a:uFillTx/>
                  <a:latin typeface="Segoe UI Light" panose="020B0502040204020203" pitchFamily="34" charset="0"/>
                  <a:ea typeface="+mn-ea"/>
                  <a:cs typeface="Segoe UI Light" panose="020B0502040204020203" pitchFamily="34" charset="0"/>
                </a:rPr>
                <a:t>Ultimate Control</a:t>
              </a:r>
            </a:p>
          </p:txBody>
        </p:sp>
        <p:sp>
          <p:nvSpPr>
            <p:cNvPr id="52" name="Rectangle 51"/>
            <p:cNvSpPr/>
            <p:nvPr/>
          </p:nvSpPr>
          <p:spPr>
            <a:xfrm>
              <a:off x="111511"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Admin</a:t>
              </a:r>
            </a:p>
          </p:txBody>
        </p:sp>
        <p:sp>
          <p:nvSpPr>
            <p:cNvPr id="56" name="Rectangle 55"/>
            <p:cNvSpPr/>
            <p:nvPr/>
          </p:nvSpPr>
          <p:spPr>
            <a:xfrm>
              <a:off x="10968834"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Build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Platform Mindset</a:t>
              </a:r>
            </a:p>
          </p:txBody>
        </p:sp>
        <p:sp>
          <p:nvSpPr>
            <p:cNvPr id="59" name="Rectangle 58"/>
            <p:cNvSpPr/>
            <p:nvPr/>
          </p:nvSpPr>
          <p:spPr>
            <a:xfrm>
              <a:off x="10968834"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FBA00"/>
                  </a:solidFill>
                  <a:effectLst/>
                  <a:uLnTx/>
                  <a:uFillTx/>
                  <a:latin typeface="Segoe UI Light" panose="020B0502040204020203" pitchFamily="34" charset="0"/>
                  <a:ea typeface="+mn-ea"/>
                  <a:cs typeface="Segoe UI Light" panose="020B0502040204020203" pitchFamily="34" charset="0"/>
                </a:rPr>
                <a:t>Cost and Agility</a:t>
              </a:r>
            </a:p>
          </p:txBody>
        </p:sp>
        <p:sp>
          <p:nvSpPr>
            <p:cNvPr id="60" name="Rectangle 59"/>
            <p:cNvSpPr/>
            <p:nvPr/>
          </p:nvSpPr>
          <p:spPr>
            <a:xfrm>
              <a:off x="10968834"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Developer</a:t>
              </a:r>
            </a:p>
          </p:txBody>
        </p:sp>
        <p:sp>
          <p:nvSpPr>
            <p:cNvPr id="34" name="Left-Right Arrow 33"/>
            <p:cNvSpPr/>
            <p:nvPr/>
          </p:nvSpPr>
          <p:spPr>
            <a:xfrm>
              <a:off x="1320955" y="3885977"/>
              <a:ext cx="9557416" cy="565669"/>
            </a:xfrm>
            <a:prstGeom prst="leftRightArrow">
              <a:avLst>
                <a:gd name="adj1" fmla="val 67016"/>
                <a:gd name="adj2" fmla="val 50000"/>
              </a:avLst>
            </a:prstGeom>
            <a:gradFill flip="none" rotWithShape="1">
              <a:gsLst>
                <a:gs pos="0">
                  <a:srgbClr val="00188F"/>
                </a:gs>
                <a:gs pos="100000">
                  <a:srgbClr val="0078D7">
                    <a:alpha val="5000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mn-cs"/>
                </a:rPr>
                <a:t>Traditional Model 						Cloud Model</a:t>
              </a:r>
            </a:p>
          </p:txBody>
        </p:sp>
      </p:grpSp>
      <p:sp>
        <p:nvSpPr>
          <p:cNvPr id="35" name="Rectangle 34"/>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p:cNvSpPr/>
          <p:nvPr/>
        </p:nvSpPr>
        <p:spPr>
          <a:xfrm>
            <a:off x="12311998" y="2432991"/>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39"/>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 y="6100995"/>
            <a:ext cx="1688963" cy="757005"/>
          </a:xfrm>
          <a:prstGeom prst="rect">
            <a:avLst/>
          </a:prstGeom>
          <a:solidFill>
            <a:schemeClr val="bg1"/>
          </a:solidFill>
        </p:spPr>
      </p:pic>
    </p:spTree>
    <p:extLst>
      <p:ext uri="{BB962C8B-B14F-4D97-AF65-F5344CB8AC3E}">
        <p14:creationId xmlns:p14="http://schemas.microsoft.com/office/powerpoint/2010/main" val="249289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42"/>
                                        </p:tgtEl>
                                        <p:attrNameLst>
                                          <p:attrName>ppt_x</p:attrName>
                                          <p:attrName>ppt_y</p:attrName>
                                        </p:attrNameLst>
                                      </p:cBhvr>
                                      <p:rCtr x="951" y="0"/>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7" grpId="0" animBg="1"/>
      <p:bldP spid="18" grpId="0" animBg="1"/>
      <p:bldP spid="19" grpId="0" animBg="1"/>
      <p:bldP spid="55" grpId="0" animBg="1"/>
      <p:bldP spid="4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Azure..</a:t>
            </a:r>
            <a:r>
              <a:rPr lang="en-US" sz="4000" dirty="0" err="1"/>
              <a:t>Like</a:t>
            </a:r>
            <a:r>
              <a:rPr lang="en-US" sz="4000" dirty="0"/>
              <a:t> Visio, you start with a blank canvas</a:t>
            </a:r>
            <a:r>
              <a:rPr lang="en-US" dirty="0"/>
              <a:t>…</a:t>
            </a:r>
          </a:p>
        </p:txBody>
      </p:sp>
      <p:pic>
        <p:nvPicPr>
          <p:cNvPr id="5" name="Picture 4"/>
          <p:cNvPicPr>
            <a:picLocks noChangeAspect="1"/>
          </p:cNvPicPr>
          <p:nvPr/>
        </p:nvPicPr>
        <p:blipFill>
          <a:blip r:embed="rId3"/>
          <a:stretch>
            <a:fillRect/>
          </a:stretch>
        </p:blipFill>
        <p:spPr>
          <a:xfrm>
            <a:off x="498786" y="1356185"/>
            <a:ext cx="10664514" cy="5762540"/>
          </a:xfrm>
          <a:prstGeom prst="rect">
            <a:avLst/>
          </a:prstGeom>
        </p:spPr>
      </p:pic>
      <p:pic>
        <p:nvPicPr>
          <p:cNvPr id="4" name="Picture 3"/>
          <p:cNvPicPr>
            <a:picLocks noChangeAspect="1"/>
          </p:cNvPicPr>
          <p:nvPr/>
        </p:nvPicPr>
        <p:blipFill>
          <a:blip r:embed="rId4"/>
          <a:stretch>
            <a:fillRect/>
          </a:stretch>
        </p:blipFill>
        <p:spPr>
          <a:xfrm>
            <a:off x="544668" y="1356185"/>
            <a:ext cx="10572750" cy="6332917"/>
          </a:xfrm>
          <a:prstGeom prst="rect">
            <a:avLst/>
          </a:prstGeom>
        </p:spPr>
      </p:pic>
      <p:sp>
        <p:nvSpPr>
          <p:cNvPr id="6" name="Oval Callout 5"/>
          <p:cNvSpPr/>
          <p:nvPr/>
        </p:nvSpPr>
        <p:spPr>
          <a:xfrm>
            <a:off x="4987636" y="2899179"/>
            <a:ext cx="5717309" cy="2079221"/>
          </a:xfrm>
          <a:prstGeom prst="wedgeEllipseCallout">
            <a:avLst>
              <a:gd name="adj1" fmla="val -18087"/>
              <a:gd name="adj2" fmla="val 46549"/>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Architect what is possible for your company.  Solve Your Business Challenges with the Azure Cloud</a:t>
            </a:r>
            <a:endParaRPr lang="en-US" b="1" dirty="0">
              <a:solidFill>
                <a:schemeClr val="tx1"/>
              </a:solidFill>
            </a:endParaRPr>
          </a:p>
        </p:txBody>
      </p:sp>
    </p:spTree>
    <p:extLst>
      <p:ext uri="{BB962C8B-B14F-4D97-AF65-F5344CB8AC3E}">
        <p14:creationId xmlns:p14="http://schemas.microsoft.com/office/powerpoint/2010/main" val="279518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F46082-FE4A-4901-A97F-ECED5D61574A}"/>
              </a:ext>
            </a:extLst>
          </p:cNvPr>
          <p:cNvSpPr>
            <a:spLocks noGrp="1"/>
          </p:cNvSpPr>
          <p:nvPr>
            <p:ph type="title"/>
          </p:nvPr>
        </p:nvSpPr>
        <p:spPr/>
        <p:txBody>
          <a:bodyPr>
            <a:normAutofit fontScale="90000"/>
          </a:bodyPr>
          <a:lstStyle/>
          <a:p>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DevOps Journey at Overdrive - Experiences, Tips &amp; Checklists From the Field DevOps</a:t>
            </a:r>
            <a:endParaRPr lang="en-US" dirty="0"/>
          </a:p>
        </p:txBody>
      </p:sp>
      <p:sp>
        <p:nvSpPr>
          <p:cNvPr id="4" name="Content Placeholder 3">
            <a:extLst>
              <a:ext uri="{FF2B5EF4-FFF2-40B4-BE49-F238E27FC236}">
                <a16:creationId xmlns:a16="http://schemas.microsoft.com/office/drawing/2014/main" id="{AA07E082-F668-44A3-93DE-CAB9D0919F9C}"/>
              </a:ext>
            </a:extLst>
          </p:cNvPr>
          <p:cNvSpPr>
            <a:spLocks noGrp="1"/>
          </p:cNvSpPr>
          <p:nvPr>
            <p:ph idx="1"/>
          </p:nvPr>
        </p:nvSpPr>
        <p:spPr/>
        <p:txBody>
          <a:bodyPr>
            <a:normAutofit fontScale="47500" lnSpcReduction="20000"/>
          </a:bodyPr>
          <a:lstStyle/>
          <a:p>
            <a:pPr marL="0" indent="0">
              <a:buNone/>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Learn how to put your DevOps journey into Overdrive. If you are not seeing amazing results every few weeks, you may not know how to get things moving at hyper-speed. ITProGuru will share tips, tricks, checklists, &amp; examples to help make your journey fun, exciting and results drive FAST!</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Results, where the true value of DevOps can be realized in just a few weeks. If you have not started the Journey, this is the place to start. If you already started but feel you should be able to get results faster, it is too hard, takes too long, or there is too much bureaucracy, this session will help. It will show how to kick your journey into high gear. Overdrive, is where you want to be, where you are executing at top speed with lower amounts of energy being consumed. Learn how to cruise with DevOps at this session. </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This session is driven by key components including:</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Starting with the right discussions to have and with the right people </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How to get the right people in the room - and consequences if you do not </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Scheduling, preliminary discovery discussions, VSM and project hacking </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Driving fun, passion and excitement fast </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Results &amp; Reporting </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Repeat &amp; Replicate </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All lessons will be leveraging field experience from Chief Technology Strategist Dan Stolts as he shares how he helped many customers begin or improve their Journey. Some of these experiences include very large companies that have been on their Journey for over a year with little to show for it. This will be a fast paced session where you will learn how to make DevOps fun, engaging and results driven. If you are serious about results, you will get some homework, checklists and presentation materials so you can make it all real for you! Don't miss this session as it could change your world.</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We will not have time to go deep into the VSM, which is critically important to fast success so look for Dan's other session on Value Stream Mapping.</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0153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Value Stream Mapping</a:t>
            </a:r>
            <a:endParaRPr kumimoji="1" lang="ja-JP" altLang="en-US" dirty="0"/>
          </a:p>
        </p:txBody>
      </p:sp>
      <p:sp>
        <p:nvSpPr>
          <p:cNvPr id="3" name="テキスト プレースホルダー 2"/>
          <p:cNvSpPr>
            <a:spLocks noGrp="1"/>
          </p:cNvSpPr>
          <p:nvPr>
            <p:ph type="body" sz="quarter" idx="10"/>
          </p:nvPr>
        </p:nvSpPr>
        <p:spPr>
          <a:xfrm>
            <a:off x="269239" y="1189496"/>
            <a:ext cx="11653523" cy="739230"/>
          </a:xfrm>
        </p:spPr>
        <p:txBody>
          <a:bodyPr/>
          <a:lstStyle/>
          <a:p>
            <a:r>
              <a:rPr lang="en-US" altLang="ja-JP" dirty="0"/>
              <a:t>Analyze and Share “Waste”</a:t>
            </a:r>
          </a:p>
        </p:txBody>
      </p:sp>
      <p:pic>
        <p:nvPicPr>
          <p:cNvPr id="4"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41" y="2807716"/>
            <a:ext cx="11949219" cy="3374390"/>
          </a:xfrm>
          <a:prstGeom prst="rect">
            <a:avLst/>
          </a:prstGeom>
        </p:spPr>
      </p:pic>
      <p:sp>
        <p:nvSpPr>
          <p:cNvPr id="5" name="テキスト ボックス 4"/>
          <p:cNvSpPr txBox="1"/>
          <p:nvPr/>
        </p:nvSpPr>
        <p:spPr>
          <a:xfrm>
            <a:off x="3978226" y="6189518"/>
            <a:ext cx="3443766" cy="615522"/>
          </a:xfrm>
          <a:prstGeom prst="rect">
            <a:avLst/>
          </a:prstGeom>
          <a:noFill/>
        </p:spPr>
        <p:txBody>
          <a:bodyPr wrap="none" lIns="179285" tIns="143428" rIns="179285" bIns="143428" rtlCol="0">
            <a:spAutoFit/>
          </a:bodyPr>
          <a:lstStyle/>
          <a:p>
            <a:pPr>
              <a:lnSpc>
                <a:spcPct val="90000"/>
              </a:lnSpc>
              <a:spcAft>
                <a:spcPts val="588"/>
              </a:spcAft>
            </a:pPr>
            <a:r>
              <a:rPr kumimoji="1" lang="en-US" altLang="ja-JP" sz="2353" dirty="0">
                <a:gradFill>
                  <a:gsLst>
                    <a:gs pos="2917">
                      <a:schemeClr val="tx1"/>
                    </a:gs>
                    <a:gs pos="30000">
                      <a:schemeClr val="tx1"/>
                    </a:gs>
                  </a:gsLst>
                  <a:lin ang="5400000" scaled="0"/>
                </a:gradFill>
              </a:rPr>
              <a:t>Value Stream Map </a:t>
            </a:r>
            <a:r>
              <a:rPr kumimoji="1" lang="ja-JP" altLang="en-US" sz="2353" dirty="0">
                <a:gradFill>
                  <a:gsLst>
                    <a:gs pos="2917">
                      <a:schemeClr val="tx1"/>
                    </a:gs>
                    <a:gs pos="30000">
                      <a:schemeClr val="tx1"/>
                    </a:gs>
                  </a:gsLst>
                  <a:lin ang="5400000" scaled="0"/>
                </a:gradFill>
              </a:rPr>
              <a:t>の例</a:t>
            </a:r>
          </a:p>
        </p:txBody>
      </p:sp>
      <p:sp>
        <p:nvSpPr>
          <p:cNvPr id="8" name="テキスト プレースホルダー 2"/>
          <p:cNvSpPr txBox="1">
            <a:spLocks/>
          </p:cNvSpPr>
          <p:nvPr/>
        </p:nvSpPr>
        <p:spPr>
          <a:xfrm>
            <a:off x="294989" y="1838428"/>
            <a:ext cx="11653523" cy="739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4000" kern="1200" spc="0" baseline="0">
                <a:gradFill>
                  <a:gsLst>
                    <a:gs pos="1250">
                      <a:schemeClr val="tx1"/>
                    </a:gs>
                    <a:gs pos="99000">
                      <a:schemeClr val="tx1"/>
                    </a:gs>
                  </a:gsLst>
                  <a:lin ang="5400000" scaled="0"/>
                </a:gradFill>
                <a:latin typeface="メイリオ"/>
                <a:ea typeface="メイリオ"/>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kumimoji="1" sz="2400" kern="1200" spc="0" baseline="0">
                <a:gradFill>
                  <a:gsLst>
                    <a:gs pos="1250">
                      <a:schemeClr val="tx1"/>
                    </a:gs>
                    <a:gs pos="100000">
                      <a:schemeClr val="tx1"/>
                    </a:gs>
                  </a:gsLst>
                  <a:lin ang="5400000" scaled="0"/>
                </a:gradFill>
                <a:latin typeface="メイリオ"/>
                <a:ea typeface="メイリオ"/>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2000" kern="1200" spc="0" baseline="0">
                <a:gradFill>
                  <a:gsLst>
                    <a:gs pos="1250">
                      <a:schemeClr val="tx1"/>
                    </a:gs>
                    <a:gs pos="100000">
                      <a:schemeClr val="tx1"/>
                    </a:gs>
                  </a:gsLst>
                  <a:lin ang="5400000" scaled="0"/>
                </a:gradFill>
                <a:latin typeface="メイリオ"/>
                <a:ea typeface="メイリオ"/>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1800" kern="1200" spc="0" baseline="0">
                <a:gradFill>
                  <a:gsLst>
                    <a:gs pos="1250">
                      <a:schemeClr val="tx1"/>
                    </a:gs>
                    <a:gs pos="100000">
                      <a:schemeClr val="tx1"/>
                    </a:gs>
                  </a:gsLst>
                  <a:lin ang="5400000" scaled="0"/>
                </a:gradFill>
                <a:latin typeface="メイリオ"/>
                <a:ea typeface="メイリオ"/>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1800" kern="1200" spc="0" baseline="0">
                <a:gradFill>
                  <a:gsLst>
                    <a:gs pos="1250">
                      <a:schemeClr val="tx1"/>
                    </a:gs>
                    <a:gs pos="100000">
                      <a:schemeClr val="tx1"/>
                    </a:gs>
                  </a:gsLst>
                  <a:lin ang="5400000" scaled="0"/>
                </a:gradFill>
                <a:latin typeface="メイリオ"/>
                <a:ea typeface="メイリオ"/>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3921" dirty="0"/>
              <a:t>Help to shorten the lead time</a:t>
            </a:r>
          </a:p>
        </p:txBody>
      </p:sp>
    </p:spTree>
    <p:extLst>
      <p:ext uri="{BB962C8B-B14F-4D97-AF65-F5344CB8AC3E}">
        <p14:creationId xmlns:p14="http://schemas.microsoft.com/office/powerpoint/2010/main" val="2035965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E812-BECA-4FD0-BBF0-5F755A99C92D}"/>
              </a:ext>
            </a:extLst>
          </p:cNvPr>
          <p:cNvSpPr>
            <a:spLocks noGrp="1"/>
          </p:cNvSpPr>
          <p:nvPr>
            <p:ph type="title"/>
          </p:nvPr>
        </p:nvSpPr>
        <p:spPr>
          <a:xfrm>
            <a:off x="288533" y="354851"/>
            <a:ext cx="10515600" cy="1325563"/>
          </a:xfrm>
        </p:spPr>
        <p:txBody>
          <a:bodyPr/>
          <a:lstStyle/>
          <a:p>
            <a:r>
              <a:rPr lang="en-US" dirty="0"/>
              <a:t>Before</a:t>
            </a:r>
            <a:br>
              <a:rPr lang="en-US" dirty="0"/>
            </a:br>
            <a:r>
              <a:rPr lang="en-US" dirty="0"/>
              <a:t>DevOps</a:t>
            </a:r>
          </a:p>
        </p:txBody>
      </p:sp>
      <p:pic>
        <p:nvPicPr>
          <p:cNvPr id="3" name="Picture 2">
            <a:extLst>
              <a:ext uri="{FF2B5EF4-FFF2-40B4-BE49-F238E27FC236}">
                <a16:creationId xmlns:a16="http://schemas.microsoft.com/office/drawing/2014/main" id="{4DC7A7A4-FAEA-4A48-A8DB-6AACAB72928A}"/>
              </a:ext>
            </a:extLst>
          </p:cNvPr>
          <p:cNvPicPr>
            <a:picLocks noChangeAspect="1"/>
          </p:cNvPicPr>
          <p:nvPr/>
        </p:nvPicPr>
        <p:blipFill>
          <a:blip r:embed="rId3"/>
          <a:stretch>
            <a:fillRect/>
          </a:stretch>
        </p:blipFill>
        <p:spPr>
          <a:xfrm>
            <a:off x="2802533" y="344800"/>
            <a:ext cx="9389467" cy="6513200"/>
          </a:xfrm>
          <a:prstGeom prst="rect">
            <a:avLst/>
          </a:prstGeom>
        </p:spPr>
      </p:pic>
      <p:sp>
        <p:nvSpPr>
          <p:cNvPr id="4" name="TextBox 3">
            <a:extLst>
              <a:ext uri="{FF2B5EF4-FFF2-40B4-BE49-F238E27FC236}">
                <a16:creationId xmlns:a16="http://schemas.microsoft.com/office/drawing/2014/main" id="{F18E26BC-1AC9-442F-BA77-AF3150CDAF53}"/>
              </a:ext>
            </a:extLst>
          </p:cNvPr>
          <p:cNvSpPr txBox="1"/>
          <p:nvPr/>
        </p:nvSpPr>
        <p:spPr>
          <a:xfrm>
            <a:off x="406286" y="4833643"/>
            <a:ext cx="4298938" cy="2123658"/>
          </a:xfrm>
          <a:prstGeom prst="rect">
            <a:avLst/>
          </a:prstGeom>
          <a:noFill/>
        </p:spPr>
        <p:txBody>
          <a:bodyPr wrap="square" rtlCol="0">
            <a:spAutoFit/>
          </a:bodyPr>
          <a:lstStyle/>
          <a:p>
            <a:pPr marL="342900" indent="-342900">
              <a:buFont typeface="Arial" panose="020B0604020202020204" pitchFamily="34" charset="0"/>
              <a:buChar char="•"/>
            </a:pPr>
            <a:r>
              <a:rPr lang="en-US" sz="2800" dirty="0"/>
              <a:t>2 Week Lead time</a:t>
            </a:r>
          </a:p>
          <a:p>
            <a:pPr marL="342900" indent="-342900">
              <a:buFont typeface="Arial" panose="020B0604020202020204" pitchFamily="34" charset="0"/>
              <a:buChar char="•"/>
            </a:pPr>
            <a:r>
              <a:rPr lang="en-US" sz="2800" dirty="0"/>
              <a:t>1-3 Months Processing</a:t>
            </a:r>
          </a:p>
          <a:p>
            <a:pPr marL="342900" indent="-342900">
              <a:buFont typeface="Arial" panose="020B0604020202020204" pitchFamily="34" charset="0"/>
              <a:buChar char="•"/>
            </a:pPr>
            <a:r>
              <a:rPr lang="en-US" sz="2800" dirty="0"/>
              <a:t>Waste in every step</a:t>
            </a:r>
          </a:p>
          <a:p>
            <a:endParaRPr lang="en-US" sz="2800" dirty="0"/>
          </a:p>
          <a:p>
            <a:endParaRPr lang="en-US" sz="2000" dirty="0"/>
          </a:p>
        </p:txBody>
      </p:sp>
      <p:sp>
        <p:nvSpPr>
          <p:cNvPr id="5" name="Rectangle 4">
            <a:extLst>
              <a:ext uri="{FF2B5EF4-FFF2-40B4-BE49-F238E27FC236}">
                <a16:creationId xmlns:a16="http://schemas.microsoft.com/office/drawing/2014/main" id="{D8F8DA41-AF31-4B0C-982E-56CE30658178}"/>
              </a:ext>
            </a:extLst>
          </p:cNvPr>
          <p:cNvSpPr/>
          <p:nvPr/>
        </p:nvSpPr>
        <p:spPr>
          <a:xfrm>
            <a:off x="86734" y="1889448"/>
            <a:ext cx="2845652" cy="1938992"/>
          </a:xfrm>
          <a:prstGeom prst="rect">
            <a:avLst/>
          </a:prstGeom>
        </p:spPr>
        <p:txBody>
          <a:bodyPr wrap="square">
            <a:spAutoFit/>
          </a:bodyPr>
          <a:lstStyle/>
          <a:p>
            <a:pPr marL="457200" indent="-457200">
              <a:buFont typeface="Arial" panose="020B0604020202020204" pitchFamily="34" charset="0"/>
              <a:buChar char="•"/>
            </a:pPr>
            <a:r>
              <a:rPr lang="en-US" sz="2000" dirty="0"/>
              <a:t>How long does it take?</a:t>
            </a:r>
          </a:p>
          <a:p>
            <a:pPr marL="457200" indent="-457200">
              <a:buFont typeface="Arial" panose="020B0604020202020204" pitchFamily="34" charset="0"/>
              <a:buChar char="•"/>
            </a:pPr>
            <a:r>
              <a:rPr lang="en-US" sz="2000" dirty="0"/>
              <a:t>Where is the waste? </a:t>
            </a:r>
          </a:p>
          <a:p>
            <a:pPr marL="457200" indent="-457200">
              <a:buFont typeface="Arial" panose="020B0604020202020204" pitchFamily="34" charset="0"/>
              <a:buChar char="•"/>
            </a:pPr>
            <a:r>
              <a:rPr lang="en-US" sz="2000" dirty="0"/>
              <a:t>How much waste</a:t>
            </a:r>
          </a:p>
          <a:p>
            <a:pPr marL="457200" indent="-457200">
              <a:buFont typeface="Arial" panose="020B0604020202020204" pitchFamily="34" charset="0"/>
              <a:buChar char="•"/>
            </a:pPr>
            <a:r>
              <a:rPr lang="en-US" sz="2000" dirty="0"/>
              <a:t>Total time?</a:t>
            </a:r>
          </a:p>
          <a:p>
            <a:pPr marL="457200" indent="-457200">
              <a:buFont typeface="Arial" panose="020B0604020202020204" pitchFamily="34" charset="0"/>
              <a:buChar char="•"/>
            </a:pPr>
            <a:r>
              <a:rPr lang="en-US" sz="2000" dirty="0"/>
              <a:t>Homerun: Total Cost</a:t>
            </a:r>
          </a:p>
        </p:txBody>
      </p:sp>
    </p:spTree>
    <p:extLst>
      <p:ext uri="{BB962C8B-B14F-4D97-AF65-F5344CB8AC3E}">
        <p14:creationId xmlns:p14="http://schemas.microsoft.com/office/powerpoint/2010/main" val="1644606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90F8-AE78-45CD-B9D6-15766B2934C9}"/>
              </a:ext>
            </a:extLst>
          </p:cNvPr>
          <p:cNvSpPr>
            <a:spLocks noGrp="1"/>
          </p:cNvSpPr>
          <p:nvPr>
            <p:ph type="title"/>
          </p:nvPr>
        </p:nvSpPr>
        <p:spPr>
          <a:xfrm>
            <a:off x="384028" y="262179"/>
            <a:ext cx="10515600" cy="1325563"/>
          </a:xfrm>
        </p:spPr>
        <p:txBody>
          <a:bodyPr/>
          <a:lstStyle/>
          <a:p>
            <a:r>
              <a:rPr lang="en-US" dirty="0"/>
              <a:t>After </a:t>
            </a:r>
            <a:br>
              <a:rPr lang="en-US" dirty="0"/>
            </a:br>
            <a:r>
              <a:rPr lang="en-US" dirty="0"/>
              <a:t>DevOps</a:t>
            </a:r>
          </a:p>
        </p:txBody>
      </p:sp>
      <p:pic>
        <p:nvPicPr>
          <p:cNvPr id="3" name="Picture 2">
            <a:extLst>
              <a:ext uri="{FF2B5EF4-FFF2-40B4-BE49-F238E27FC236}">
                <a16:creationId xmlns:a16="http://schemas.microsoft.com/office/drawing/2014/main" id="{91568B20-87A3-4EF0-ABFF-E0E7B4ED5478}"/>
              </a:ext>
            </a:extLst>
          </p:cNvPr>
          <p:cNvPicPr>
            <a:picLocks noChangeAspect="1"/>
          </p:cNvPicPr>
          <p:nvPr/>
        </p:nvPicPr>
        <p:blipFill>
          <a:blip r:embed="rId3"/>
          <a:stretch>
            <a:fillRect/>
          </a:stretch>
        </p:blipFill>
        <p:spPr>
          <a:xfrm>
            <a:off x="3673948" y="333060"/>
            <a:ext cx="8194750" cy="6355852"/>
          </a:xfrm>
          <a:prstGeom prst="rect">
            <a:avLst/>
          </a:prstGeom>
        </p:spPr>
      </p:pic>
      <p:sp>
        <p:nvSpPr>
          <p:cNvPr id="4" name="TextBox 3">
            <a:extLst>
              <a:ext uri="{FF2B5EF4-FFF2-40B4-BE49-F238E27FC236}">
                <a16:creationId xmlns:a16="http://schemas.microsoft.com/office/drawing/2014/main" id="{C19F6A91-52B1-43AF-A88A-5E04CCB6DA64}"/>
              </a:ext>
            </a:extLst>
          </p:cNvPr>
          <p:cNvSpPr txBox="1"/>
          <p:nvPr/>
        </p:nvSpPr>
        <p:spPr>
          <a:xfrm>
            <a:off x="545566" y="1836484"/>
            <a:ext cx="3419395" cy="5047536"/>
          </a:xfrm>
          <a:prstGeom prst="rect">
            <a:avLst/>
          </a:prstGeom>
          <a:noFill/>
        </p:spPr>
        <p:txBody>
          <a:bodyPr wrap="square" rtlCol="0">
            <a:spAutoFit/>
          </a:bodyPr>
          <a:lstStyle/>
          <a:p>
            <a:pPr marL="342900" indent="-342900">
              <a:buFont typeface="Arial" panose="020B0604020202020204" pitchFamily="34" charset="0"/>
              <a:buChar char="•"/>
            </a:pPr>
            <a:r>
              <a:rPr lang="en-US" sz="2800" b="1" dirty="0"/>
              <a:t>2 Week Lead time</a:t>
            </a:r>
          </a:p>
          <a:p>
            <a:pPr marL="342900" indent="-342900">
              <a:buFont typeface="Arial" panose="020B0604020202020204" pitchFamily="34" charset="0"/>
              <a:buChar char="•"/>
            </a:pPr>
            <a:r>
              <a:rPr lang="en-US" sz="2800" b="1" dirty="0"/>
              <a:t>1 Day – 2 Weeks </a:t>
            </a:r>
            <a:r>
              <a:rPr lang="en-US" sz="2400" dirty="0"/>
              <a:t>processing time</a:t>
            </a:r>
          </a:p>
          <a:p>
            <a:pPr marL="342900" indent="-342900">
              <a:buFont typeface="Arial" panose="020B0604020202020204" pitchFamily="34" charset="0"/>
              <a:buChar char="•"/>
            </a:pPr>
            <a:r>
              <a:rPr lang="en-US" sz="2400" dirty="0"/>
              <a:t>Not all waste was cut in first pass</a:t>
            </a:r>
          </a:p>
          <a:p>
            <a:pPr marL="342900" indent="-342900">
              <a:buFont typeface="Arial" panose="020B0604020202020204" pitchFamily="34" charset="0"/>
              <a:buChar char="•"/>
            </a:pPr>
            <a:r>
              <a:rPr lang="en-US" sz="2400" dirty="0"/>
              <a:t>Fully automated and streamlined process with an application flowing through the system.</a:t>
            </a:r>
          </a:p>
          <a:p>
            <a:endParaRPr lang="en-US" sz="2400" dirty="0"/>
          </a:p>
          <a:p>
            <a:r>
              <a:rPr lang="en-US" sz="2400" dirty="0"/>
              <a:t>Investment: </a:t>
            </a:r>
            <a:r>
              <a:rPr lang="en-US" sz="3200" b="1" dirty="0"/>
              <a:t>3 weeks</a:t>
            </a:r>
          </a:p>
          <a:p>
            <a:endParaRPr lang="en-US" dirty="0"/>
          </a:p>
        </p:txBody>
      </p:sp>
    </p:spTree>
    <p:extLst>
      <p:ext uri="{BB962C8B-B14F-4D97-AF65-F5344CB8AC3E}">
        <p14:creationId xmlns:p14="http://schemas.microsoft.com/office/powerpoint/2010/main" val="818487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385D-2CBE-4C51-B313-0646EF090EDA}"/>
              </a:ext>
            </a:extLst>
          </p:cNvPr>
          <p:cNvSpPr>
            <a:spLocks noGrp="1"/>
          </p:cNvSpPr>
          <p:nvPr>
            <p:ph type="title"/>
          </p:nvPr>
        </p:nvSpPr>
        <p:spPr>
          <a:xfrm>
            <a:off x="560727" y="251613"/>
            <a:ext cx="10515600" cy="1325563"/>
          </a:xfrm>
        </p:spPr>
        <p:txBody>
          <a:bodyPr>
            <a:normAutofit fontScale="90000"/>
          </a:bodyPr>
          <a:lstStyle/>
          <a:p>
            <a:r>
              <a:rPr lang="en-US" dirty="0"/>
              <a:t>Release Cycle 18 months </a:t>
            </a:r>
            <a:r>
              <a:rPr lang="en-US" dirty="0">
                <a:sym typeface="Wingdings" panose="05000000000000000000" pitchFamily="2" charset="2"/>
              </a:rPr>
              <a:t> 4 weeks</a:t>
            </a:r>
            <a:br>
              <a:rPr lang="en-US" dirty="0"/>
            </a:br>
            <a:r>
              <a:rPr lang="en-US" dirty="0"/>
              <a:t>Hotfix 6 week </a:t>
            </a:r>
            <a:r>
              <a:rPr lang="en-US" dirty="0">
                <a:sym typeface="Wingdings" panose="05000000000000000000" pitchFamily="2" charset="2"/>
              </a:rPr>
              <a:t> Same Day</a:t>
            </a:r>
            <a:br>
              <a:rPr lang="en-US" dirty="0">
                <a:sym typeface="Wingdings" panose="05000000000000000000" pitchFamily="2" charset="2"/>
              </a:rPr>
            </a:br>
            <a:r>
              <a:rPr lang="en-US" dirty="0">
                <a:sym typeface="Wingdings" panose="05000000000000000000" pitchFamily="2" charset="2"/>
              </a:rPr>
              <a:t>Investment  3 weeks</a:t>
            </a:r>
            <a:endParaRPr lang="en-US" dirty="0"/>
          </a:p>
        </p:txBody>
      </p:sp>
      <p:pic>
        <p:nvPicPr>
          <p:cNvPr id="4" name="Content Placeholder 3">
            <a:extLst>
              <a:ext uri="{FF2B5EF4-FFF2-40B4-BE49-F238E27FC236}">
                <a16:creationId xmlns:a16="http://schemas.microsoft.com/office/drawing/2014/main" id="{39C68B22-AB96-4A52-81DA-66DC2701FC35}"/>
              </a:ext>
            </a:extLst>
          </p:cNvPr>
          <p:cNvPicPr>
            <a:picLocks noGrp="1" noChangeAspect="1"/>
          </p:cNvPicPr>
          <p:nvPr>
            <p:ph idx="1"/>
          </p:nvPr>
        </p:nvPicPr>
        <p:blipFill>
          <a:blip r:embed="rId3"/>
          <a:stretch>
            <a:fillRect/>
          </a:stretch>
        </p:blipFill>
        <p:spPr>
          <a:xfrm>
            <a:off x="3619434" y="1741021"/>
            <a:ext cx="8572566" cy="5054600"/>
          </a:xfrm>
          <a:prstGeom prst="rect">
            <a:avLst/>
          </a:prstGeom>
        </p:spPr>
      </p:pic>
    </p:spTree>
    <p:extLst>
      <p:ext uri="{BB962C8B-B14F-4D97-AF65-F5344CB8AC3E}">
        <p14:creationId xmlns:p14="http://schemas.microsoft.com/office/powerpoint/2010/main" val="2611716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a:xfrm>
            <a:off x="838200" y="365125"/>
            <a:ext cx="10515600" cy="612337"/>
          </a:xfrm>
        </p:spPr>
        <p:txBody>
          <a:bodyPr>
            <a:normAutofit fontScale="90000"/>
          </a:bodyPr>
          <a:lstStyle/>
          <a:p>
            <a:r>
              <a:rPr lang="en-US" dirty="0"/>
              <a:t>DevOps Kickoff Schedule</a:t>
            </a:r>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a:xfrm>
            <a:off x="269241" y="1189176"/>
            <a:ext cx="5378548" cy="5170646"/>
          </a:xfrm>
        </p:spPr>
        <p:txBody>
          <a:bodyPr>
            <a:normAutofit lnSpcReduction="10000"/>
          </a:bodyPr>
          <a:lstStyle/>
          <a:p>
            <a:pPr fontAlgn="ctr"/>
            <a:r>
              <a:rPr lang="en-US" sz="2000" dirty="0"/>
              <a:t>Introductory Meeting [1.5 hours]  </a:t>
            </a:r>
          </a:p>
          <a:p>
            <a:pPr lvl="1" fontAlgn="ctr"/>
            <a:r>
              <a:rPr lang="en-US" sz="1200" dirty="0"/>
              <a:t>Quick review of pipeline: Feedback.. Production -&gt; Planning/Ideation.  This review will help us answer the following:</a:t>
            </a:r>
          </a:p>
          <a:p>
            <a:pPr lvl="2" fontAlgn="ctr"/>
            <a:r>
              <a:rPr lang="en-US" sz="1200" dirty="0"/>
              <a:t>Identify primary tools, processes and perceived weaknesses if any</a:t>
            </a:r>
          </a:p>
          <a:p>
            <a:pPr lvl="2" fontAlgn="ctr"/>
            <a:r>
              <a:rPr lang="en-US" sz="1200" dirty="0"/>
              <a:t>Define needed participants/roles to be included in VSM (and hack)  - includes name, email address, tittle, role (Homework?)</a:t>
            </a:r>
            <a:r>
              <a:rPr lang="en-US" sz="1200" dirty="0">
                <a:solidFill>
                  <a:schemeClr val="accent1"/>
                </a:solidFill>
              </a:rPr>
              <a:t>.</a:t>
            </a:r>
            <a:endParaRPr lang="en-US" sz="1200" dirty="0"/>
          </a:p>
          <a:p>
            <a:pPr lvl="1" fontAlgn="ctr"/>
            <a:r>
              <a:rPr lang="en-US" sz="1200" dirty="0"/>
              <a:t>Schedule VSM (Aug 31-Sept 1) &amp; Hack October ????  </a:t>
            </a:r>
          </a:p>
          <a:p>
            <a:pPr lvl="1" fontAlgn="ctr"/>
            <a:r>
              <a:rPr lang="en-US" sz="1200" dirty="0"/>
              <a:t>If time, identify any training desired</a:t>
            </a:r>
          </a:p>
          <a:p>
            <a:pPr fontAlgn="ctr"/>
            <a:r>
              <a:rPr lang="en-US" sz="2000" dirty="0"/>
              <a:t>VSM – Day 1-2</a:t>
            </a:r>
          </a:p>
          <a:p>
            <a:pPr lvl="1" fontAlgn="ctr"/>
            <a:r>
              <a:rPr lang="en-US" sz="1600" dirty="0"/>
              <a:t>Around the room intro’s</a:t>
            </a:r>
          </a:p>
          <a:p>
            <a:pPr lvl="1" fontAlgn="ctr"/>
            <a:r>
              <a:rPr lang="en-US" sz="1600" dirty="0"/>
              <a:t>Short DevOps Training</a:t>
            </a:r>
          </a:p>
          <a:p>
            <a:pPr lvl="1" fontAlgn="ctr"/>
            <a:r>
              <a:rPr lang="en-US" sz="1600" dirty="0"/>
              <a:t>Whiteboard Value Stream Map</a:t>
            </a:r>
          </a:p>
          <a:p>
            <a:pPr lvl="1" fontAlgn="ctr"/>
            <a:r>
              <a:rPr lang="en-US" sz="1600" dirty="0"/>
              <a:t>Working Lunch</a:t>
            </a:r>
          </a:p>
          <a:p>
            <a:pPr lvl="1" fontAlgn="ctr"/>
            <a:r>
              <a:rPr lang="en-US" sz="1600" dirty="0"/>
              <a:t>Plan hack priority - {if needed}</a:t>
            </a:r>
          </a:p>
          <a:p>
            <a:pPr lvl="1" fontAlgn="ctr"/>
            <a:r>
              <a:rPr lang="en-US" sz="1600" dirty="0"/>
              <a:t>Define Success</a:t>
            </a:r>
          </a:p>
          <a:p>
            <a:pPr lvl="1" fontAlgn="ctr"/>
            <a:r>
              <a:rPr lang="en-US" sz="1600" dirty="0"/>
              <a:t>Identify expected outcomes</a:t>
            </a:r>
          </a:p>
          <a:p>
            <a:pPr lvl="1" fontAlgn="ctr"/>
            <a:r>
              <a:rPr lang="en-US" sz="1600" dirty="0"/>
              <a:t>Homework – if needed</a:t>
            </a:r>
          </a:p>
          <a:p>
            <a:pPr lvl="1" fontAlgn="ctr"/>
            <a:r>
              <a:rPr lang="en-US" sz="1600" dirty="0"/>
              <a:t>Lock hack dates </a:t>
            </a:r>
          </a:p>
          <a:p>
            <a:pPr lvl="2" fontAlgn="ctr"/>
            <a:r>
              <a:rPr lang="en-US" sz="1600" dirty="0"/>
              <a:t>Training (Docker, VSTS, Azure, Hybrid, whatever) if needed and time permits</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type="body" sz="quarter" idx="11"/>
          </p:nvPr>
        </p:nvSpPr>
        <p:spPr>
          <a:xfrm>
            <a:off x="5477413" y="1151823"/>
            <a:ext cx="6583957" cy="5706177"/>
          </a:xfrm>
        </p:spPr>
        <p:txBody>
          <a:bodyPr/>
          <a:lstStyle/>
          <a:p>
            <a:pPr fontAlgn="ctr"/>
            <a:r>
              <a:rPr lang="en-US" sz="2000" b="1" dirty="0"/>
              <a:t>Hackfest</a:t>
            </a:r>
          </a:p>
          <a:p>
            <a:pPr fontAlgn="ctr"/>
            <a:r>
              <a:rPr lang="en-US" sz="2000" b="1" dirty="0"/>
              <a:t>Day 1</a:t>
            </a:r>
            <a:r>
              <a:rPr lang="en-US" sz="2000" dirty="0"/>
              <a:t> - Setup Teams; Identify requirements, Identify </a:t>
            </a:r>
            <a:r>
              <a:rPr lang="en-US" sz="3200" b="1" dirty="0"/>
              <a:t>scribe</a:t>
            </a:r>
            <a:r>
              <a:rPr lang="en-US" sz="2000" dirty="0"/>
              <a:t>; Perform Training; </a:t>
            </a:r>
            <a:br>
              <a:rPr lang="en-US" sz="2000" dirty="0"/>
            </a:br>
            <a:r>
              <a:rPr lang="en-US" sz="2000" dirty="0"/>
              <a:t>Hack rest of day 😊</a:t>
            </a:r>
          </a:p>
          <a:p>
            <a:pPr fontAlgn="ctr"/>
            <a:r>
              <a:rPr lang="en-US" sz="2000" dirty="0"/>
              <a:t>Day 2- Hack all day </a:t>
            </a:r>
            <a:r>
              <a:rPr lang="en-US" sz="2000" dirty="0">
                <a:sym typeface="Wingdings" panose="05000000000000000000" pitchFamily="2" charset="2"/>
              </a:rPr>
              <a:t> 3pm Team scrums</a:t>
            </a:r>
            <a:endParaRPr lang="en-US" sz="2000" dirty="0"/>
          </a:p>
          <a:p>
            <a:pPr fontAlgn="ctr"/>
            <a:r>
              <a:rPr lang="en-US" sz="2000" dirty="0"/>
              <a:t>Day 3-? Hack all day </a:t>
            </a:r>
            <a:r>
              <a:rPr lang="en-US" sz="2000" dirty="0">
                <a:sym typeface="Wingdings" panose="05000000000000000000" pitchFamily="2" charset="2"/>
              </a:rPr>
              <a:t> </a:t>
            </a:r>
            <a:endParaRPr lang="en-US" sz="2000" dirty="0"/>
          </a:p>
          <a:p>
            <a:pPr fontAlgn="ctr"/>
            <a:r>
              <a:rPr lang="en-US" sz="2000" dirty="0"/>
              <a:t>Last Day </a:t>
            </a:r>
          </a:p>
          <a:p>
            <a:pPr lvl="1" fontAlgn="ctr"/>
            <a:r>
              <a:rPr lang="en-US" sz="1200" dirty="0"/>
              <a:t>Morning Test process; tweak as needed</a:t>
            </a:r>
          </a:p>
          <a:p>
            <a:pPr lvl="1" fontAlgn="ctr"/>
            <a:r>
              <a:rPr lang="en-US" sz="1200" dirty="0"/>
              <a:t>Document – outline will be provided; Teams can use to share their success with their leadership</a:t>
            </a:r>
          </a:p>
          <a:p>
            <a:pPr lvl="1" fontAlgn="ctr"/>
            <a:r>
              <a:rPr lang="en-US" sz="1200" dirty="0"/>
              <a:t>Working Lunch</a:t>
            </a:r>
          </a:p>
          <a:p>
            <a:pPr lvl="1" fontAlgn="ctr"/>
            <a:r>
              <a:rPr lang="en-US" sz="1200" dirty="0"/>
              <a:t>Afternoon Document; Create follow-up plan (future hacks, deploy in production, work on different part of pipeline, </a:t>
            </a:r>
            <a:r>
              <a:rPr lang="en-US" sz="1200" dirty="0" err="1"/>
              <a:t>etc</a:t>
            </a:r>
            <a:r>
              <a:rPr lang="en-US" sz="1200" dirty="0"/>
              <a:t>) </a:t>
            </a:r>
          </a:p>
          <a:p>
            <a:pPr lvl="1" fontAlgn="ctr"/>
            <a:r>
              <a:rPr lang="en-US" sz="1200" dirty="0"/>
              <a:t>2:30-3:30pm; 10-15 mins team presentations to all hackers and Q&amp;A from other hack teams</a:t>
            </a:r>
          </a:p>
          <a:p>
            <a:pPr lvl="1" fontAlgn="ctr"/>
            <a:r>
              <a:rPr lang="en-US" sz="1200" dirty="0"/>
              <a:t>Provide Feedback using Event Feedback URL  </a:t>
            </a:r>
          </a:p>
          <a:p>
            <a:pPr lvl="1" fontAlgn="ctr"/>
            <a:r>
              <a:rPr lang="en-US" sz="1200" dirty="0"/>
              <a:t>Plan Project Phase II</a:t>
            </a:r>
          </a:p>
          <a:p>
            <a:pPr fontAlgn="ctr"/>
            <a:r>
              <a:rPr lang="en-US" sz="1200" dirty="0">
                <a:latin typeface="+mn-lt"/>
              </a:rPr>
              <a:t>Define Post hack Schedule</a:t>
            </a:r>
          </a:p>
          <a:p>
            <a:pPr lvl="1" fontAlgn="ctr"/>
            <a:r>
              <a:rPr lang="en-US" sz="1200" dirty="0"/>
              <a:t>Leadership team discussions of projects and priorities</a:t>
            </a:r>
          </a:p>
          <a:p>
            <a:pPr lvl="1" fontAlgn="ctr"/>
            <a:r>
              <a:rPr lang="en-US" sz="1200" dirty="0"/>
              <a:t>Plan continued hack schedule</a:t>
            </a:r>
          </a:p>
          <a:p>
            <a:r>
              <a:rPr lang="en-US" sz="1200" dirty="0">
                <a:latin typeface="+mn-lt"/>
              </a:rPr>
              <a:t>4:30pm hack ends</a:t>
            </a:r>
          </a:p>
        </p:txBody>
      </p:sp>
    </p:spTree>
    <p:extLst>
      <p:ext uri="{BB962C8B-B14F-4D97-AF65-F5344CB8AC3E}">
        <p14:creationId xmlns:p14="http://schemas.microsoft.com/office/powerpoint/2010/main" val="5782975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CDEC8-60D4-4377-86A0-BA94BDC677E3}"/>
              </a:ext>
            </a:extLst>
          </p:cNvPr>
          <p:cNvSpPr>
            <a:spLocks noGrp="1"/>
          </p:cNvSpPr>
          <p:nvPr>
            <p:ph type="title"/>
          </p:nvPr>
        </p:nvSpPr>
        <p:spPr/>
        <p:txBody>
          <a:bodyPr/>
          <a:lstStyle/>
          <a:p>
            <a:r>
              <a:rPr lang="en-US" dirty="0"/>
              <a:t>HACK</a:t>
            </a:r>
          </a:p>
        </p:txBody>
      </p:sp>
      <p:sp>
        <p:nvSpPr>
          <p:cNvPr id="3" name="Content Placeholder 2">
            <a:extLst>
              <a:ext uri="{FF2B5EF4-FFF2-40B4-BE49-F238E27FC236}">
                <a16:creationId xmlns:a16="http://schemas.microsoft.com/office/drawing/2014/main" id="{7BF687DA-FF90-41F4-A480-3A058241A12C}"/>
              </a:ext>
            </a:extLst>
          </p:cNvPr>
          <p:cNvSpPr>
            <a:spLocks noGrp="1"/>
          </p:cNvSpPr>
          <p:nvPr>
            <p:ph idx="1"/>
          </p:nvPr>
        </p:nvSpPr>
        <p:spPr/>
        <p:txBody>
          <a:bodyPr>
            <a:normAutofit/>
          </a:bodyPr>
          <a:lstStyle/>
          <a:p>
            <a:pPr marL="0" indent="0">
              <a:buNone/>
            </a:pPr>
            <a:r>
              <a:rPr lang="en-US" sz="4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Driving fun, passion and excitement fast </a:t>
            </a:r>
            <a:br>
              <a:rPr lang="en-US" sz="4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4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Results &amp; Reporting </a:t>
            </a:r>
            <a:br>
              <a:rPr lang="en-US" sz="4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4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Repeat &amp; Replicate </a:t>
            </a:r>
            <a:endParaRPr lang="en-US" sz="4400" dirty="0"/>
          </a:p>
        </p:txBody>
      </p:sp>
    </p:spTree>
    <p:extLst>
      <p:ext uri="{BB962C8B-B14F-4D97-AF65-F5344CB8AC3E}">
        <p14:creationId xmlns:p14="http://schemas.microsoft.com/office/powerpoint/2010/main" val="827876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CC15DD-7163-434B-8A5C-61744DE7C52F}"/>
              </a:ext>
            </a:extLst>
          </p:cNvPr>
          <p:cNvSpPr>
            <a:spLocks noGrp="1"/>
          </p:cNvSpPr>
          <p:nvPr>
            <p:ph type="title"/>
          </p:nvPr>
        </p:nvSpPr>
        <p:spPr/>
        <p:txBody>
          <a:bodyPr/>
          <a:lstStyle/>
          <a:p>
            <a:r>
              <a:rPr lang="en-US" dirty="0"/>
              <a:t>Post Hack </a:t>
            </a:r>
          </a:p>
        </p:txBody>
      </p:sp>
    </p:spTree>
    <p:extLst>
      <p:ext uri="{BB962C8B-B14F-4D97-AF65-F5344CB8AC3E}">
        <p14:creationId xmlns:p14="http://schemas.microsoft.com/office/powerpoint/2010/main" val="31445888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CF303-4AE3-42C7-BAF1-793A768EE707}"/>
              </a:ext>
            </a:extLst>
          </p:cNvPr>
          <p:cNvSpPr>
            <a:spLocks noGrp="1"/>
          </p:cNvSpPr>
          <p:nvPr>
            <p:ph type="title"/>
          </p:nvPr>
        </p:nvSpPr>
        <p:spPr>
          <a:xfrm>
            <a:off x="838200" y="365125"/>
            <a:ext cx="10515600" cy="662781"/>
          </a:xfrm>
        </p:spPr>
        <p:txBody>
          <a:bodyPr>
            <a:normAutofit fontScale="90000"/>
          </a:bodyPr>
          <a:lstStyle/>
          <a:p>
            <a:r>
              <a:rPr lang="en-US" dirty="0"/>
              <a:t>End of Event Brainstorming</a:t>
            </a:r>
          </a:p>
        </p:txBody>
      </p:sp>
      <p:sp>
        <p:nvSpPr>
          <p:cNvPr id="3" name="Text Placeholder 2">
            <a:extLst>
              <a:ext uri="{FF2B5EF4-FFF2-40B4-BE49-F238E27FC236}">
                <a16:creationId xmlns:a16="http://schemas.microsoft.com/office/drawing/2014/main" id="{F2CEE951-5D64-41B3-B13B-C8B43F782591}"/>
              </a:ext>
            </a:extLst>
          </p:cNvPr>
          <p:cNvSpPr>
            <a:spLocks noGrp="1"/>
          </p:cNvSpPr>
          <p:nvPr>
            <p:ph type="body" sz="quarter" idx="10"/>
          </p:nvPr>
        </p:nvSpPr>
        <p:spPr>
          <a:xfrm>
            <a:off x="277788" y="1027906"/>
            <a:ext cx="5378548" cy="4403072"/>
          </a:xfrm>
        </p:spPr>
        <p:txBody>
          <a:bodyPr/>
          <a:lstStyle/>
          <a:p>
            <a:r>
              <a:rPr lang="en-US" dirty="0"/>
              <a:t>Accomplishments</a:t>
            </a:r>
          </a:p>
          <a:p>
            <a:r>
              <a:rPr lang="en-US" dirty="0"/>
              <a:t>Goals</a:t>
            </a:r>
          </a:p>
          <a:p>
            <a:r>
              <a:rPr lang="en-US" dirty="0"/>
              <a:t>Team Needs</a:t>
            </a:r>
          </a:p>
          <a:p>
            <a:pPr lvl="1"/>
            <a:r>
              <a:rPr lang="en-US" dirty="0"/>
              <a:t>Training</a:t>
            </a:r>
          </a:p>
          <a:p>
            <a:pPr lvl="1"/>
            <a:r>
              <a:rPr lang="en-US" dirty="0"/>
              <a:t>Support</a:t>
            </a:r>
          </a:p>
          <a:p>
            <a:pPr lvl="1"/>
            <a:r>
              <a:rPr lang="en-US" dirty="0" err="1"/>
              <a:t>Imediments</a:t>
            </a:r>
            <a:endParaRPr lang="en-US" dirty="0"/>
          </a:p>
          <a:p>
            <a:r>
              <a:rPr lang="en-US" dirty="0"/>
              <a:t>Strategy </a:t>
            </a:r>
          </a:p>
          <a:p>
            <a:pPr lvl="1"/>
            <a:r>
              <a:rPr lang="en-US" dirty="0"/>
              <a:t>Future </a:t>
            </a:r>
          </a:p>
          <a:p>
            <a:pPr lvl="1"/>
            <a:r>
              <a:rPr lang="en-US" dirty="0"/>
              <a:t>Build What’s Next</a:t>
            </a:r>
          </a:p>
        </p:txBody>
      </p:sp>
      <p:sp>
        <p:nvSpPr>
          <p:cNvPr id="4" name="Text Placeholder 3">
            <a:extLst>
              <a:ext uri="{FF2B5EF4-FFF2-40B4-BE49-F238E27FC236}">
                <a16:creationId xmlns:a16="http://schemas.microsoft.com/office/drawing/2014/main" id="{91DF2FAE-A521-4A36-A142-10E21B38F47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F0E8C086-0ECB-4CD6-A3EC-13B2A17D47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52" t="4506" r="14665" b="10436"/>
          <a:stretch/>
        </p:blipFill>
        <p:spPr>
          <a:xfrm>
            <a:off x="3399046" y="1426806"/>
            <a:ext cx="9074631" cy="5305964"/>
          </a:xfrm>
          <a:prstGeom prst="rect">
            <a:avLst/>
          </a:prstGeom>
        </p:spPr>
      </p:pic>
    </p:spTree>
    <p:extLst>
      <p:ext uri="{BB962C8B-B14F-4D97-AF65-F5344CB8AC3E}">
        <p14:creationId xmlns:p14="http://schemas.microsoft.com/office/powerpoint/2010/main" val="15364411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315E-4FED-4725-BDED-934B5E5C6B4A}"/>
              </a:ext>
            </a:extLst>
          </p:cNvPr>
          <p:cNvSpPr>
            <a:spLocks noGrp="1"/>
          </p:cNvSpPr>
          <p:nvPr>
            <p:ph type="title"/>
          </p:nvPr>
        </p:nvSpPr>
        <p:spPr>
          <a:xfrm>
            <a:off x="269242" y="365125"/>
            <a:ext cx="4769417" cy="1325563"/>
          </a:xfrm>
        </p:spPr>
        <p:txBody>
          <a:bodyPr/>
          <a:lstStyle/>
          <a:p>
            <a:r>
              <a:rPr lang="en-US" dirty="0"/>
              <a:t>Brainstorming: </a:t>
            </a:r>
            <a:br>
              <a:rPr lang="en-US" dirty="0"/>
            </a:br>
            <a:r>
              <a:rPr lang="en-US" dirty="0"/>
              <a:t>AHA Moments</a:t>
            </a:r>
          </a:p>
        </p:txBody>
      </p:sp>
      <p:sp>
        <p:nvSpPr>
          <p:cNvPr id="3" name="Text Placeholder 2">
            <a:extLst>
              <a:ext uri="{FF2B5EF4-FFF2-40B4-BE49-F238E27FC236}">
                <a16:creationId xmlns:a16="http://schemas.microsoft.com/office/drawing/2014/main" id="{16322988-1E43-4055-95D3-390FC6AA9BA3}"/>
              </a:ext>
            </a:extLst>
          </p:cNvPr>
          <p:cNvSpPr>
            <a:spLocks noGrp="1"/>
          </p:cNvSpPr>
          <p:nvPr>
            <p:ph type="body" sz="quarter" idx="10"/>
          </p:nvPr>
        </p:nvSpPr>
        <p:spPr>
          <a:xfrm>
            <a:off x="199874" y="1673512"/>
            <a:ext cx="5378548" cy="1395767"/>
          </a:xfrm>
        </p:spPr>
        <p:txBody>
          <a:bodyPr/>
          <a:lstStyle/>
          <a:p>
            <a:pPr marL="0" indent="0">
              <a:buNone/>
            </a:pPr>
            <a:r>
              <a:rPr lang="en-US" dirty="0"/>
              <a:t>When did it click for you that his is a significant game changer?</a:t>
            </a:r>
          </a:p>
        </p:txBody>
      </p:sp>
      <p:sp>
        <p:nvSpPr>
          <p:cNvPr id="4" name="Text Placeholder 3">
            <a:extLst>
              <a:ext uri="{FF2B5EF4-FFF2-40B4-BE49-F238E27FC236}">
                <a16:creationId xmlns:a16="http://schemas.microsoft.com/office/drawing/2014/main" id="{8A604110-9BF7-4C4C-A46A-25C6B66127A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8AA9B335-8827-41A2-9290-8EF89FCC3C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182" r="23524" b="8322"/>
          <a:stretch/>
        </p:blipFill>
        <p:spPr>
          <a:xfrm>
            <a:off x="5259377" y="365125"/>
            <a:ext cx="6615212" cy="6287288"/>
          </a:xfrm>
          <a:prstGeom prst="rect">
            <a:avLst/>
          </a:prstGeom>
        </p:spPr>
      </p:pic>
    </p:spTree>
    <p:extLst>
      <p:ext uri="{BB962C8B-B14F-4D97-AF65-F5344CB8AC3E}">
        <p14:creationId xmlns:p14="http://schemas.microsoft.com/office/powerpoint/2010/main" val="19519119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DF84-B40D-401B-B163-028EB1C40CC2}"/>
              </a:ext>
            </a:extLst>
          </p:cNvPr>
          <p:cNvSpPr>
            <a:spLocks noGrp="1"/>
          </p:cNvSpPr>
          <p:nvPr>
            <p:ph type="title"/>
          </p:nvPr>
        </p:nvSpPr>
        <p:spPr/>
        <p:txBody>
          <a:bodyPr/>
          <a:lstStyle/>
          <a:p>
            <a:r>
              <a:rPr lang="en-US" dirty="0"/>
              <a:t>Brainstorming: Scale and Offshore Collaboration</a:t>
            </a:r>
          </a:p>
        </p:txBody>
      </p:sp>
      <p:sp>
        <p:nvSpPr>
          <p:cNvPr id="3" name="Text Placeholder 2">
            <a:extLst>
              <a:ext uri="{FF2B5EF4-FFF2-40B4-BE49-F238E27FC236}">
                <a16:creationId xmlns:a16="http://schemas.microsoft.com/office/drawing/2014/main" id="{0BA70381-467A-49D6-8B4D-CCB0F71370F7}"/>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E6C5E21-3EDA-4A2E-AC53-F9BFE511098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4B7DBFBF-3223-4E65-9ACB-E63A9BE4C4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828" t="16490" r="20115" b="22340"/>
          <a:stretch/>
        </p:blipFill>
        <p:spPr>
          <a:xfrm>
            <a:off x="1359987" y="1640824"/>
            <a:ext cx="8948507" cy="5217176"/>
          </a:xfrm>
          <a:prstGeom prst="rect">
            <a:avLst/>
          </a:prstGeom>
        </p:spPr>
      </p:pic>
    </p:spTree>
    <p:extLst>
      <p:ext uri="{BB962C8B-B14F-4D97-AF65-F5344CB8AC3E}">
        <p14:creationId xmlns:p14="http://schemas.microsoft.com/office/powerpoint/2010/main" val="23704446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a:xfrm>
            <a:off x="838200" y="365125"/>
            <a:ext cx="10515600" cy="612337"/>
          </a:xfrm>
        </p:spPr>
        <p:txBody>
          <a:bodyPr>
            <a:normAutofit fontScale="90000"/>
          </a:bodyPr>
          <a:lstStyle/>
          <a:p>
            <a:r>
              <a:rPr lang="en-US" dirty="0"/>
              <a:t>Kickstart Your DevOps Journey</a:t>
            </a:r>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a:xfrm>
            <a:off x="269241" y="1189176"/>
            <a:ext cx="5378548" cy="5170646"/>
          </a:xfrm>
        </p:spPr>
        <p:txBody>
          <a:bodyPr>
            <a:normAutofit lnSpcReduction="10000"/>
          </a:bodyPr>
          <a:lstStyle/>
          <a:p>
            <a:pPr fontAlgn="ctr"/>
            <a:r>
              <a:rPr lang="en-US" sz="2000" dirty="0"/>
              <a:t>Introductory Meeting [1.5 hours]  </a:t>
            </a:r>
          </a:p>
          <a:p>
            <a:pPr lvl="1" fontAlgn="ctr"/>
            <a:r>
              <a:rPr lang="en-US" sz="1200" dirty="0"/>
              <a:t>Quick review of pipeline: Feedback.. Production -&gt; Planning/Ideation.  This review will help us answer the following:</a:t>
            </a:r>
          </a:p>
          <a:p>
            <a:pPr lvl="2" fontAlgn="ctr"/>
            <a:r>
              <a:rPr lang="en-US" sz="1200" dirty="0"/>
              <a:t>Identify primary tools, processes and perceived weaknesses if any</a:t>
            </a:r>
          </a:p>
          <a:p>
            <a:pPr lvl="2" fontAlgn="ctr"/>
            <a:r>
              <a:rPr lang="en-US" sz="1200" dirty="0"/>
              <a:t>Define needed participants/roles to be included in VSM (and hack)  - includes name, email address, tittle, role (Homework?)</a:t>
            </a:r>
            <a:r>
              <a:rPr lang="en-US" sz="1200" dirty="0">
                <a:solidFill>
                  <a:schemeClr val="accent1"/>
                </a:solidFill>
              </a:rPr>
              <a:t>.</a:t>
            </a:r>
            <a:endParaRPr lang="en-US" sz="1200" dirty="0"/>
          </a:p>
          <a:p>
            <a:pPr lvl="1" fontAlgn="ctr"/>
            <a:r>
              <a:rPr lang="en-US" sz="1200" dirty="0"/>
              <a:t>Schedule VSM (Aug 31-Sept 1) &amp; Hack October ????  </a:t>
            </a:r>
          </a:p>
          <a:p>
            <a:pPr lvl="1" fontAlgn="ctr"/>
            <a:r>
              <a:rPr lang="en-US" sz="1200" dirty="0"/>
              <a:t>If time, identify any training desired</a:t>
            </a:r>
          </a:p>
          <a:p>
            <a:pPr fontAlgn="ctr"/>
            <a:r>
              <a:rPr lang="en-US" sz="2000" dirty="0"/>
              <a:t>VSM – Day 1-2</a:t>
            </a:r>
          </a:p>
          <a:p>
            <a:pPr lvl="1" fontAlgn="ctr"/>
            <a:r>
              <a:rPr lang="en-US" sz="1600" dirty="0"/>
              <a:t>Around the room intro’s</a:t>
            </a:r>
          </a:p>
          <a:p>
            <a:pPr lvl="1" fontAlgn="ctr"/>
            <a:r>
              <a:rPr lang="en-US" sz="1600" dirty="0"/>
              <a:t>Short DevOps Training</a:t>
            </a:r>
          </a:p>
          <a:p>
            <a:pPr lvl="1" fontAlgn="ctr"/>
            <a:r>
              <a:rPr lang="en-US" sz="1600" dirty="0"/>
              <a:t>Whiteboard Value Stream Map</a:t>
            </a:r>
          </a:p>
          <a:p>
            <a:pPr lvl="1" fontAlgn="ctr"/>
            <a:r>
              <a:rPr lang="en-US" sz="1600" dirty="0"/>
              <a:t>Working Lunch</a:t>
            </a:r>
          </a:p>
          <a:p>
            <a:pPr lvl="1" fontAlgn="ctr"/>
            <a:r>
              <a:rPr lang="en-US" sz="1600" dirty="0"/>
              <a:t>Plan hack priority - {if needed}</a:t>
            </a:r>
          </a:p>
          <a:p>
            <a:pPr lvl="1" fontAlgn="ctr"/>
            <a:r>
              <a:rPr lang="en-US" sz="1600" dirty="0"/>
              <a:t>Define Success</a:t>
            </a:r>
          </a:p>
          <a:p>
            <a:pPr lvl="1" fontAlgn="ctr"/>
            <a:r>
              <a:rPr lang="en-US" sz="1600" dirty="0"/>
              <a:t>Identify expected outcomes</a:t>
            </a:r>
          </a:p>
          <a:p>
            <a:pPr lvl="1" fontAlgn="ctr"/>
            <a:r>
              <a:rPr lang="en-US" sz="1600" dirty="0"/>
              <a:t>Homework – if needed</a:t>
            </a:r>
          </a:p>
          <a:p>
            <a:pPr lvl="1" fontAlgn="ctr"/>
            <a:r>
              <a:rPr lang="en-US" sz="1600" dirty="0"/>
              <a:t>Lock hack dates </a:t>
            </a:r>
          </a:p>
          <a:p>
            <a:pPr lvl="2" fontAlgn="ctr"/>
            <a:r>
              <a:rPr lang="en-US" sz="1600" dirty="0"/>
              <a:t>Training (Docker, VSTS, Azure, Hybrid, whatever) if needed and time permits</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type="body" sz="quarter" idx="11"/>
          </p:nvPr>
        </p:nvSpPr>
        <p:spPr>
          <a:xfrm>
            <a:off x="5477413" y="1151823"/>
            <a:ext cx="6583957" cy="5706177"/>
          </a:xfrm>
        </p:spPr>
        <p:txBody>
          <a:bodyPr/>
          <a:lstStyle/>
          <a:p>
            <a:pPr fontAlgn="ctr"/>
            <a:r>
              <a:rPr lang="en-US" sz="2000" b="1" dirty="0"/>
              <a:t>Hackfest</a:t>
            </a:r>
          </a:p>
          <a:p>
            <a:pPr fontAlgn="ctr"/>
            <a:r>
              <a:rPr lang="en-US" sz="2000" b="1" dirty="0"/>
              <a:t>Day 1</a:t>
            </a:r>
            <a:r>
              <a:rPr lang="en-US" sz="2000" dirty="0"/>
              <a:t> - Setup Teams; Identify requirements, Identify scribe; Perform Training; </a:t>
            </a:r>
            <a:br>
              <a:rPr lang="en-US" sz="2000" dirty="0"/>
            </a:br>
            <a:r>
              <a:rPr lang="en-US" sz="2000" dirty="0"/>
              <a:t>Hack rest of day 😊</a:t>
            </a:r>
          </a:p>
          <a:p>
            <a:pPr fontAlgn="ctr"/>
            <a:r>
              <a:rPr lang="en-US" sz="2000" dirty="0"/>
              <a:t>Day 2- Hack all day </a:t>
            </a:r>
            <a:r>
              <a:rPr lang="en-US" sz="2000" dirty="0">
                <a:sym typeface="Wingdings" panose="05000000000000000000" pitchFamily="2" charset="2"/>
              </a:rPr>
              <a:t> 3pm Team scrums</a:t>
            </a:r>
            <a:endParaRPr lang="en-US" sz="2000" dirty="0"/>
          </a:p>
          <a:p>
            <a:pPr fontAlgn="ctr"/>
            <a:r>
              <a:rPr lang="en-US" sz="2000" dirty="0"/>
              <a:t>Day 3-? Hack all day </a:t>
            </a:r>
            <a:r>
              <a:rPr lang="en-US" sz="2000" dirty="0">
                <a:sym typeface="Wingdings" panose="05000000000000000000" pitchFamily="2" charset="2"/>
              </a:rPr>
              <a:t> </a:t>
            </a:r>
            <a:endParaRPr lang="en-US" sz="2000" dirty="0"/>
          </a:p>
          <a:p>
            <a:pPr fontAlgn="ctr"/>
            <a:r>
              <a:rPr lang="en-US" sz="2000" dirty="0"/>
              <a:t>Last Day </a:t>
            </a:r>
          </a:p>
          <a:p>
            <a:pPr lvl="1" fontAlgn="ctr"/>
            <a:r>
              <a:rPr lang="en-US" sz="1200" dirty="0"/>
              <a:t>Morning Test process; tweak as needed</a:t>
            </a:r>
          </a:p>
          <a:p>
            <a:pPr lvl="1" fontAlgn="ctr"/>
            <a:r>
              <a:rPr lang="en-US" sz="1200" dirty="0"/>
              <a:t>Document – outline will be provided; Teams can use to share their success with their leadership</a:t>
            </a:r>
          </a:p>
          <a:p>
            <a:pPr lvl="1" fontAlgn="ctr"/>
            <a:r>
              <a:rPr lang="en-US" sz="1200" dirty="0"/>
              <a:t>Working Lunch</a:t>
            </a:r>
          </a:p>
          <a:p>
            <a:pPr lvl="1" fontAlgn="ctr"/>
            <a:r>
              <a:rPr lang="en-US" sz="1200" dirty="0"/>
              <a:t>Afternoon Document; Create follow-up plan (future hacks, deploy in production, work on different part of pipeline, </a:t>
            </a:r>
            <a:r>
              <a:rPr lang="en-US" sz="1200" dirty="0" err="1"/>
              <a:t>etc</a:t>
            </a:r>
            <a:r>
              <a:rPr lang="en-US" sz="1200" dirty="0"/>
              <a:t>) </a:t>
            </a:r>
          </a:p>
          <a:p>
            <a:pPr lvl="1" fontAlgn="ctr"/>
            <a:r>
              <a:rPr lang="en-US" sz="1200" dirty="0"/>
              <a:t>2:30-3:30pm; 10-15 mins team presentations to all hackers and Q&amp;A from other hack teams</a:t>
            </a:r>
          </a:p>
          <a:p>
            <a:pPr lvl="1" fontAlgn="ctr"/>
            <a:r>
              <a:rPr lang="en-US" sz="1200" dirty="0"/>
              <a:t>Provide Feedback using Event Feedback URL  </a:t>
            </a:r>
          </a:p>
          <a:p>
            <a:pPr lvl="1" fontAlgn="ctr"/>
            <a:r>
              <a:rPr lang="en-US" sz="1200" dirty="0"/>
              <a:t>Plan Project Phase II</a:t>
            </a:r>
          </a:p>
          <a:p>
            <a:pPr fontAlgn="ctr"/>
            <a:r>
              <a:rPr lang="en-US" sz="1200" dirty="0">
                <a:latin typeface="+mn-lt"/>
              </a:rPr>
              <a:t>Define Post hack Schedule</a:t>
            </a:r>
          </a:p>
          <a:p>
            <a:pPr lvl="1" fontAlgn="ctr"/>
            <a:r>
              <a:rPr lang="en-US" sz="1200" dirty="0"/>
              <a:t>Leadership team discussions of projects and priorities</a:t>
            </a:r>
          </a:p>
          <a:p>
            <a:pPr lvl="1" fontAlgn="ctr"/>
            <a:r>
              <a:rPr lang="en-US" sz="1200" dirty="0"/>
              <a:t>Plan continued hack schedule</a:t>
            </a:r>
          </a:p>
          <a:p>
            <a:r>
              <a:rPr lang="en-US" sz="1200" dirty="0">
                <a:latin typeface="+mn-lt"/>
              </a:rPr>
              <a:t>4:30pm hack ends</a:t>
            </a:r>
          </a:p>
        </p:txBody>
      </p:sp>
    </p:spTree>
    <p:extLst>
      <p:ext uri="{BB962C8B-B14F-4D97-AF65-F5344CB8AC3E}">
        <p14:creationId xmlns:p14="http://schemas.microsoft.com/office/powerpoint/2010/main" val="11345423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3E094-10F2-4C82-8F73-F2149C88C56C}"/>
              </a:ext>
            </a:extLst>
          </p:cNvPr>
          <p:cNvSpPr>
            <a:spLocks noGrp="1"/>
          </p:cNvSpPr>
          <p:nvPr>
            <p:ph type="title"/>
          </p:nvPr>
        </p:nvSpPr>
        <p:spPr/>
        <p:txBody>
          <a:bodyPr/>
          <a:lstStyle/>
          <a:p>
            <a:r>
              <a:rPr lang="en-US" dirty="0"/>
              <a:t>End of Event Report</a:t>
            </a:r>
          </a:p>
        </p:txBody>
      </p:sp>
      <p:sp>
        <p:nvSpPr>
          <p:cNvPr id="5" name="Content Placeholder 4">
            <a:extLst>
              <a:ext uri="{FF2B5EF4-FFF2-40B4-BE49-F238E27FC236}">
                <a16:creationId xmlns:a16="http://schemas.microsoft.com/office/drawing/2014/main" id="{01420FDC-A441-401D-878A-D613FEE72795}"/>
              </a:ext>
            </a:extLst>
          </p:cNvPr>
          <p:cNvSpPr>
            <a:spLocks noGrp="1"/>
          </p:cNvSpPr>
          <p:nvPr>
            <p:ph idx="1"/>
          </p:nvPr>
        </p:nvSpPr>
        <p:spPr/>
        <p:txBody>
          <a:bodyPr>
            <a:normAutofit lnSpcReduction="10000"/>
          </a:bodyPr>
          <a:lstStyle/>
          <a:p>
            <a:r>
              <a:rPr lang="en-US" dirty="0"/>
              <a:t>Scrum</a:t>
            </a:r>
          </a:p>
          <a:p>
            <a:r>
              <a:rPr lang="en-US" dirty="0"/>
              <a:t>Executive Report</a:t>
            </a:r>
          </a:p>
          <a:p>
            <a:r>
              <a:rPr lang="en-US" dirty="0"/>
              <a:t>Detailed Report</a:t>
            </a:r>
          </a:p>
          <a:p>
            <a:pPr lvl="1"/>
            <a:r>
              <a:rPr lang="en-US" dirty="0"/>
              <a:t>Accomplishments</a:t>
            </a:r>
          </a:p>
          <a:p>
            <a:pPr lvl="1"/>
            <a:r>
              <a:rPr lang="en-US" dirty="0"/>
              <a:t>Value (Quantify with $ if possible)</a:t>
            </a:r>
          </a:p>
          <a:p>
            <a:pPr lvl="1"/>
            <a:r>
              <a:rPr lang="en-US" dirty="0"/>
              <a:t>Next Steps</a:t>
            </a:r>
          </a:p>
          <a:p>
            <a:pPr lvl="1"/>
            <a:r>
              <a:rPr lang="en-US" dirty="0"/>
              <a:t>Blockers to be addressed (and who is responsible)</a:t>
            </a:r>
          </a:p>
          <a:p>
            <a:pPr lvl="1"/>
            <a:r>
              <a:rPr lang="en-US" dirty="0"/>
              <a:t>What has changed organizationally</a:t>
            </a:r>
          </a:p>
          <a:p>
            <a:pPr lvl="1"/>
            <a:r>
              <a:rPr lang="en-US" dirty="0"/>
              <a:t>What new capabilities or efficiencies have been gained</a:t>
            </a:r>
          </a:p>
          <a:p>
            <a:r>
              <a:rPr lang="en-US" dirty="0"/>
              <a:t>Next Hackathon Date</a:t>
            </a:r>
          </a:p>
          <a:p>
            <a:endParaRPr lang="en-US" dirty="0"/>
          </a:p>
        </p:txBody>
      </p:sp>
    </p:spTree>
    <p:extLst>
      <p:ext uri="{BB962C8B-B14F-4D97-AF65-F5344CB8AC3E}">
        <p14:creationId xmlns:p14="http://schemas.microsoft.com/office/powerpoint/2010/main" val="876081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434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FFD65-CD7A-4AD3-82C8-AE153F43B8CC}"/>
              </a:ext>
            </a:extLst>
          </p:cNvPr>
          <p:cNvSpPr>
            <a:spLocks noGrp="1"/>
          </p:cNvSpPr>
          <p:nvPr>
            <p:ph type="ctrTitle"/>
          </p:nvPr>
        </p:nvSpPr>
        <p:spPr>
          <a:xfrm>
            <a:off x="1524000" y="265807"/>
            <a:ext cx="9144000" cy="2829479"/>
          </a:xfrm>
        </p:spPr>
        <p:txBody>
          <a:bodyPr>
            <a:normAutofit/>
          </a:bodyPr>
          <a:lstStyle/>
          <a:p>
            <a:pPr algn="l"/>
            <a:r>
              <a:rPr lang="en-US" b="1" dirty="0">
                <a:latin typeface="Segoe UI" panose="020B0502040204020203" pitchFamily="34" charset="0"/>
                <a:cs typeface="Segoe UI" panose="020B0502040204020203" pitchFamily="34" charset="0"/>
              </a:rPr>
              <a:t>Azure </a:t>
            </a:r>
            <a:br>
              <a:rPr lang="en-US" b="1" dirty="0">
                <a:latin typeface="Segoe UI" panose="020B0502040204020203" pitchFamily="34" charset="0"/>
                <a:cs typeface="Segoe UI" panose="020B0502040204020203" pitchFamily="34" charset="0"/>
              </a:rPr>
            </a:br>
            <a:r>
              <a:rPr lang="en-US" b="1" dirty="0">
                <a:latin typeface="Segoe UI" panose="020B0502040204020203" pitchFamily="34" charset="0"/>
                <a:cs typeface="Segoe UI" panose="020B0502040204020203" pitchFamily="34" charset="0"/>
              </a:rPr>
              <a:t>Red Shirt </a:t>
            </a:r>
            <a:br>
              <a:rPr lang="en-US" b="1" dirty="0">
                <a:latin typeface="Segoe UI" panose="020B0502040204020203" pitchFamily="34" charset="0"/>
                <a:cs typeface="Segoe UI" panose="020B0502040204020203" pitchFamily="34" charset="0"/>
              </a:rPr>
            </a:br>
            <a:r>
              <a:rPr lang="en-US" b="1" dirty="0">
                <a:latin typeface="Segoe UI" panose="020B0502040204020203" pitchFamily="34" charset="0"/>
                <a:cs typeface="Segoe UI" panose="020B0502040204020203" pitchFamily="34" charset="0"/>
              </a:rPr>
              <a:t>Dev Tour ‘17</a:t>
            </a:r>
          </a:p>
        </p:txBody>
      </p:sp>
      <p:sp>
        <p:nvSpPr>
          <p:cNvPr id="3" name="Subtitle 2">
            <a:extLst>
              <a:ext uri="{FF2B5EF4-FFF2-40B4-BE49-F238E27FC236}">
                <a16:creationId xmlns:a16="http://schemas.microsoft.com/office/drawing/2014/main" id="{DA702272-255F-4D4C-9625-9B002B1B01B7}"/>
              </a:ext>
            </a:extLst>
          </p:cNvPr>
          <p:cNvSpPr>
            <a:spLocks noGrp="1"/>
          </p:cNvSpPr>
          <p:nvPr>
            <p:ph type="subTitle" idx="1"/>
          </p:nvPr>
        </p:nvSpPr>
        <p:spPr>
          <a:xfrm>
            <a:off x="1524000" y="3438525"/>
            <a:ext cx="9144000" cy="2983539"/>
          </a:xfrm>
        </p:spPr>
        <p:txBody>
          <a:bodyPr vert="horz" lIns="91440" tIns="45720" rIns="91440" bIns="45720" rtlCol="0" anchor="t">
            <a:normAutofit/>
          </a:bodyPr>
          <a:lstStyle/>
          <a:p>
            <a:r>
              <a:rPr lang="en-US" dirty="0">
                <a:solidFill>
                  <a:schemeClr val="bg1"/>
                </a:solidFill>
                <a:latin typeface="Segoe UI" panose="020B0502040204020203" pitchFamily="34" charset="0"/>
                <a:cs typeface="Segoe UI" panose="020B0502040204020203" pitchFamily="34" charset="0"/>
              </a:rPr>
              <a:t>Whether you’re new to the cloud or a seasoned expert, you’ll learn something at the Azure Red Shirt Dev Tour ‘17. The Red Shirt Tour is all about code. Join Microsoft’s cloud chief, Scott Guthrie, as he codes live and demonstrates how Azure can help you solve some of your most vexing developer problems. </a:t>
            </a:r>
          </a:p>
          <a:p>
            <a:endParaRPr lang="en-US" dirty="0">
              <a:solidFill>
                <a:schemeClr val="bg1"/>
              </a:solidFill>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New York | October 20 | Register today @ </a:t>
            </a:r>
            <a:r>
              <a:rPr lang="en-US" b="1" u="sng" dirty="0">
                <a:latin typeface="Segoe UI" panose="020B0502040204020203" pitchFamily="34" charset="0"/>
                <a:cs typeface="Segoe UI" panose="020B0502040204020203" pitchFamily="34" charset="0"/>
              </a:rPr>
              <a:t>aka.ms/</a:t>
            </a:r>
            <a:r>
              <a:rPr lang="en-US" b="1" u="sng">
                <a:latin typeface="Segoe UI" panose="020B0502040204020203" pitchFamily="34" charset="0"/>
                <a:cs typeface="Segoe UI" panose="020B0502040204020203" pitchFamily="34" charset="0"/>
              </a:rPr>
              <a:t>newyorkrst</a:t>
            </a:r>
            <a:endParaRPr lang="en-US" b="1" u="sng"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0F263C97-E6C7-4685-83A8-84BF6BC5203D}"/>
              </a:ext>
            </a:extLst>
          </p:cNvPr>
          <p:cNvPicPr>
            <a:picLocks noChangeAspect="1"/>
          </p:cNvPicPr>
          <p:nvPr/>
        </p:nvPicPr>
        <p:blipFill rotWithShape="1">
          <a:blip r:embed="rId3">
            <a:extLst>
              <a:ext uri="{28A0092B-C50C-407E-A947-70E740481C1C}">
                <a14:useLocalDpi xmlns:a14="http://schemas.microsoft.com/office/drawing/2010/main" val="0"/>
              </a:ext>
            </a:extLst>
          </a:blip>
          <a:srcRect l="79273" t="23611" r="8120" b="21759"/>
          <a:stretch/>
        </p:blipFill>
        <p:spPr>
          <a:xfrm>
            <a:off x="10496550" y="676274"/>
            <a:ext cx="1123950" cy="1123951"/>
          </a:xfrm>
          <a:prstGeom prst="rect">
            <a:avLst/>
          </a:prstGeom>
        </p:spPr>
      </p:pic>
    </p:spTree>
    <p:extLst>
      <p:ext uri="{BB962C8B-B14F-4D97-AF65-F5344CB8AC3E}">
        <p14:creationId xmlns:p14="http://schemas.microsoft.com/office/powerpoint/2010/main" val="3133235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cid:image008.png@01D333C7.146F3FE0">
            <a:hlinkClick r:id="rId3"/>
            <a:extLst>
              <a:ext uri="{FF2B5EF4-FFF2-40B4-BE49-F238E27FC236}">
                <a16:creationId xmlns:a16="http://schemas.microsoft.com/office/drawing/2014/main" id="{5BAE2CAE-95BA-451B-8623-2D4BEAAFD59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19473"/>
            <a:ext cx="12192000" cy="2398144"/>
          </a:xfrm>
          <a:prstGeom prst="rect">
            <a:avLst/>
          </a:prstGeom>
          <a:noFill/>
          <a:ln>
            <a:noFill/>
          </a:ln>
        </p:spPr>
      </p:pic>
      <p:sp>
        <p:nvSpPr>
          <p:cNvPr id="17" name="Content Placeholder 16">
            <a:extLst>
              <a:ext uri="{FF2B5EF4-FFF2-40B4-BE49-F238E27FC236}">
                <a16:creationId xmlns:a16="http://schemas.microsoft.com/office/drawing/2014/main" id="{5DBEF43D-530F-4D22-B101-0EA7DF2DF200}"/>
              </a:ext>
            </a:extLst>
          </p:cNvPr>
          <p:cNvSpPr>
            <a:spLocks noGrp="1"/>
          </p:cNvSpPr>
          <p:nvPr>
            <p:ph sz="half" idx="1"/>
          </p:nvPr>
        </p:nvSpPr>
        <p:spPr>
          <a:xfrm>
            <a:off x="266700" y="2608117"/>
            <a:ext cx="5753100" cy="3990110"/>
          </a:xfrm>
        </p:spPr>
        <p:txBody>
          <a:bodyPr>
            <a:normAutofit fontScale="62500" lnSpcReduction="20000"/>
          </a:bodyPr>
          <a:lstStyle/>
          <a:p>
            <a:pPr marL="0" indent="0">
              <a:buNone/>
            </a:pPr>
            <a:r>
              <a:rPr lang="en-US" dirty="0"/>
              <a:t>Join us for three days of fun-filled, hands-on hacking where you will team up with community peers and learn how to take Linux and Windows based workloads to the cloud. During </a:t>
            </a:r>
            <a:r>
              <a:rPr lang="en-US" dirty="0" err="1"/>
              <a:t>OpenHack</a:t>
            </a:r>
            <a:r>
              <a:rPr lang="en-US" dirty="0"/>
              <a:t> you will:</a:t>
            </a:r>
          </a:p>
          <a:p>
            <a:pPr lvl="0"/>
            <a:r>
              <a:rPr lang="en-US" dirty="0"/>
              <a:t>Choose your desired tooling and technology based on either </a:t>
            </a:r>
            <a:r>
              <a:rPr lang="en-US" b="1" dirty="0"/>
              <a:t>Kubernetes or Azure Service Fabric</a:t>
            </a:r>
            <a:r>
              <a:rPr lang="en-US" dirty="0"/>
              <a:t> paths.</a:t>
            </a:r>
          </a:p>
          <a:p>
            <a:pPr lvl="0"/>
            <a:r>
              <a:rPr lang="en-US" dirty="0"/>
              <a:t>Hack on increasingly robust challenges structured to leave you with skills and expertise needed to deploy containers and clusters in your place of work. </a:t>
            </a:r>
          </a:p>
          <a:p>
            <a:pPr lvl="0"/>
            <a:r>
              <a:rPr lang="en-US" dirty="0"/>
              <a:t>Network with fellow community members and other professional developers from startups to large enterprises, as well Microsoft Engineering leaders and experts including Gabe Monroy (former Founder &amp; CTO of </a:t>
            </a:r>
            <a:r>
              <a:rPr lang="en-US" dirty="0" err="1"/>
              <a:t>Deis</a:t>
            </a:r>
            <a:r>
              <a:rPr lang="en-US" dirty="0"/>
              <a:t> and Engineering Lead for Azure containers) and Mark </a:t>
            </a:r>
            <a:r>
              <a:rPr lang="en-US" dirty="0" err="1"/>
              <a:t>Fussell</a:t>
            </a:r>
            <a:r>
              <a:rPr lang="en-US" dirty="0"/>
              <a:t> (Engineering Lead for Azure Service Fabric).</a:t>
            </a:r>
          </a:p>
          <a:p>
            <a:pPr lvl="0"/>
            <a:r>
              <a:rPr lang="en-US" dirty="0"/>
              <a:t>Get answers to your technology and workplace project questions from Microsoft and community experts.</a:t>
            </a:r>
          </a:p>
          <a:p>
            <a:endParaRPr lang="en-US" dirty="0"/>
          </a:p>
        </p:txBody>
      </p:sp>
      <p:sp>
        <p:nvSpPr>
          <p:cNvPr id="18" name="Content Placeholder 17">
            <a:extLst>
              <a:ext uri="{FF2B5EF4-FFF2-40B4-BE49-F238E27FC236}">
                <a16:creationId xmlns:a16="http://schemas.microsoft.com/office/drawing/2014/main" id="{AC85F82F-9548-4DF7-BC45-BFF084F10A4A}"/>
              </a:ext>
            </a:extLst>
          </p:cNvPr>
          <p:cNvSpPr>
            <a:spLocks noGrp="1"/>
          </p:cNvSpPr>
          <p:nvPr>
            <p:ph sz="half" idx="2"/>
          </p:nvPr>
        </p:nvSpPr>
        <p:spPr>
          <a:xfrm>
            <a:off x="6172200" y="2514599"/>
            <a:ext cx="5817742" cy="4158466"/>
          </a:xfrm>
        </p:spPr>
        <p:txBody>
          <a:bodyPr>
            <a:noAutofit/>
          </a:bodyPr>
          <a:lstStyle/>
          <a:p>
            <a:r>
              <a:rPr lang="en-US" sz="2000" dirty="0"/>
              <a:t>To be successful and maximize value from the event, participants should establish a basic understanding of the following concepts and technologies. You are not required to be an experienced expert or authority, but a familiarity with each will be advantageous:</a:t>
            </a:r>
          </a:p>
          <a:p>
            <a:pPr lvl="0"/>
            <a:r>
              <a:rPr lang="en-US" sz="2000" dirty="0"/>
              <a:t>Docker Containers</a:t>
            </a:r>
          </a:p>
          <a:p>
            <a:pPr lvl="0"/>
            <a:r>
              <a:rPr lang="en-US" sz="2000" dirty="0"/>
              <a:t>Cloud hosted services</a:t>
            </a:r>
          </a:p>
          <a:p>
            <a:pPr lvl="0"/>
            <a:r>
              <a:rPr lang="en-US" sz="2000" dirty="0"/>
              <a:t>REST Services</a:t>
            </a:r>
          </a:p>
          <a:p>
            <a:pPr lvl="0"/>
            <a:r>
              <a:rPr lang="en-US" sz="2000" dirty="0"/>
              <a:t>DevOps</a:t>
            </a:r>
          </a:p>
          <a:p>
            <a:pPr lvl="0"/>
            <a:r>
              <a:rPr lang="en-US" sz="2000" dirty="0"/>
              <a:t>IP Networking &amp; Routing</a:t>
            </a:r>
          </a:p>
          <a:p>
            <a:pPr marL="0" indent="0">
              <a:buNone/>
            </a:pPr>
            <a:r>
              <a:rPr lang="en-US" sz="2400" b="1" u="sng" dirty="0"/>
              <a:t>Register: https://aka.ms/OpenHackNYC</a:t>
            </a:r>
            <a:endParaRPr lang="en-US" sz="2400" dirty="0"/>
          </a:p>
        </p:txBody>
      </p:sp>
      <p:sp>
        <p:nvSpPr>
          <p:cNvPr id="20" name="Rectangle 19">
            <a:extLst>
              <a:ext uri="{FF2B5EF4-FFF2-40B4-BE49-F238E27FC236}">
                <a16:creationId xmlns:a16="http://schemas.microsoft.com/office/drawing/2014/main" id="{67AEB52B-6E11-427C-9BED-136E9BD78BF6}"/>
              </a:ext>
            </a:extLst>
          </p:cNvPr>
          <p:cNvSpPr/>
          <p:nvPr/>
        </p:nvSpPr>
        <p:spPr>
          <a:xfrm>
            <a:off x="6604502" y="2048285"/>
            <a:ext cx="3965957" cy="369332"/>
          </a:xfrm>
          <a:prstGeom prst="rect">
            <a:avLst/>
          </a:prstGeom>
        </p:spPr>
        <p:txBody>
          <a:bodyPr wrap="none">
            <a:spAutoFit/>
          </a:bodyPr>
          <a:lstStyle/>
          <a:p>
            <a:r>
              <a:rPr lang="en-US" b="1" u="sng" dirty="0">
                <a:solidFill>
                  <a:schemeClr val="bg1"/>
                </a:solidFill>
              </a:rPr>
              <a:t>Register: https://aka.ms/OpenHackNYC</a:t>
            </a:r>
            <a:endParaRPr lang="en-US" dirty="0">
              <a:solidFill>
                <a:schemeClr val="bg1"/>
              </a:solidFill>
            </a:endParaRPr>
          </a:p>
        </p:txBody>
      </p:sp>
      <p:pic>
        <p:nvPicPr>
          <p:cNvPr id="1026" name="Picture 8" descr="cid:image003.png@01D15833.39DC4B90">
            <a:extLst>
              <a:ext uri="{FF2B5EF4-FFF2-40B4-BE49-F238E27FC236}">
                <a16:creationId xmlns:a16="http://schemas.microsoft.com/office/drawing/2014/main" id="{4D9F945F-B2D7-40FB-AA4F-780214B073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667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9">
            <a:extLst>
              <a:ext uri="{FF2B5EF4-FFF2-40B4-BE49-F238E27FC236}">
                <a16:creationId xmlns:a16="http://schemas.microsoft.com/office/drawing/2014/main" id="{114BDE48-5919-47E9-A027-CEEC244973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10219"/>
          <a:stretch>
            <a:fillRect/>
          </a:stretch>
        </p:blipFill>
        <p:spPr bwMode="auto">
          <a:xfrm>
            <a:off x="0" y="0"/>
            <a:ext cx="110966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399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751364" y="487"/>
            <a:ext cx="7440637" cy="6857027"/>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a:xfrm>
            <a:off x="269241" y="289958"/>
            <a:ext cx="4556824" cy="899537"/>
          </a:xfrm>
        </p:spPr>
        <p:txBody>
          <a:bodyPr/>
          <a:lstStyle/>
          <a:p>
            <a:r>
              <a:rPr lang="en-US" dirty="0"/>
              <a:t>Free Resources for DevOps Practices</a:t>
            </a:r>
            <a:endParaRPr lang="en-US" dirty="0">
              <a:gradFill>
                <a:gsLst>
                  <a:gs pos="20354">
                    <a:schemeClr val="tx1"/>
                  </a:gs>
                  <a:gs pos="40000">
                    <a:schemeClr val="tx1"/>
                  </a:gs>
                </a:gsLst>
                <a:lin ang="5400000" scaled="0"/>
              </a:gradFill>
            </a:endParaRPr>
          </a:p>
        </p:txBody>
      </p:sp>
      <p:sp>
        <p:nvSpPr>
          <p:cNvPr id="6" name="Text Placeholder 5"/>
          <p:cNvSpPr>
            <a:spLocks noGrp="1"/>
          </p:cNvSpPr>
          <p:nvPr>
            <p:ph type="body" sz="quarter" idx="10"/>
          </p:nvPr>
        </p:nvSpPr>
        <p:spPr>
          <a:xfrm>
            <a:off x="5149240" y="772147"/>
            <a:ext cx="6499080" cy="1381907"/>
          </a:xfrm>
        </p:spPr>
        <p:txBody>
          <a:bodyPr/>
          <a:lstStyle/>
          <a:p>
            <a:r>
              <a:rPr lang="en-US" sz="3137" dirty="0">
                <a:gradFill>
                  <a:gsLst>
                    <a:gs pos="20354">
                      <a:schemeClr val="tx1"/>
                    </a:gs>
                    <a:gs pos="40000">
                      <a:schemeClr val="tx1"/>
                    </a:gs>
                  </a:gsLst>
                  <a:lin ang="5400000" scaled="0"/>
                </a:gradFill>
              </a:rPr>
              <a:t>Optimize your </a:t>
            </a:r>
            <a:br>
              <a:rPr lang="en-US" sz="3137" dirty="0">
                <a:gradFill>
                  <a:gsLst>
                    <a:gs pos="20354">
                      <a:schemeClr val="tx1"/>
                    </a:gs>
                    <a:gs pos="40000">
                      <a:schemeClr val="tx1"/>
                    </a:gs>
                  </a:gsLst>
                  <a:lin ang="5400000" scaled="0"/>
                </a:gradFill>
              </a:rPr>
            </a:br>
            <a:r>
              <a:rPr lang="en-US" sz="3137" dirty="0">
                <a:gradFill>
                  <a:gsLst>
                    <a:gs pos="20354">
                      <a:schemeClr val="tx1"/>
                    </a:gs>
                    <a:gs pos="40000">
                      <a:schemeClr val="tx1"/>
                    </a:gs>
                  </a:gsLst>
                  <a:lin ang="5400000" scaled="0"/>
                </a:gradFill>
              </a:rPr>
              <a:t>DevOps practices &amp; tools:  </a:t>
            </a:r>
          </a:p>
          <a:p>
            <a:pPr lvl="1"/>
            <a:r>
              <a:rPr lang="en-US" dirty="0"/>
              <a:t>Get started on your DevOps journey:  </a:t>
            </a:r>
            <a:r>
              <a:rPr lang="en-US" dirty="0">
                <a:hlinkClick r:id="rId3"/>
              </a:rPr>
              <a:t>aka.ms/</a:t>
            </a:r>
            <a:r>
              <a:rPr lang="en-US" dirty="0" err="1">
                <a:hlinkClick r:id="rId3"/>
              </a:rPr>
              <a:t>devops</a:t>
            </a:r>
            <a:endParaRPr lang="en-US" dirty="0"/>
          </a:p>
        </p:txBody>
      </p:sp>
      <p:sp>
        <p:nvSpPr>
          <p:cNvPr id="4" name="Text Placeholder 5"/>
          <p:cNvSpPr txBox="1">
            <a:spLocks/>
          </p:cNvSpPr>
          <p:nvPr/>
        </p:nvSpPr>
        <p:spPr>
          <a:xfrm>
            <a:off x="269241" y="2875607"/>
            <a:ext cx="4330400" cy="148449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137" b="0" i="0" u="none" strike="noStrike" kern="1200" cap="none" spc="0" normalizeH="0" baseline="0" noProof="0" dirty="0">
                <a:ln>
                  <a:noFill/>
                </a:ln>
                <a:gradFill>
                  <a:gsLst>
                    <a:gs pos="20354">
                      <a:srgbClr val="0078D7">
                        <a:lumMod val="20000"/>
                        <a:lumOff val="80000"/>
                      </a:srgbClr>
                    </a:gs>
                    <a:gs pos="40000">
                      <a:srgbClr val="0078D7">
                        <a:lumMod val="20000"/>
                        <a:lumOff val="80000"/>
                      </a:srgbClr>
                    </a:gs>
                  </a:gsLst>
                </a:gradFill>
                <a:effectLst/>
                <a:uLnTx/>
                <a:uFillTx/>
                <a:latin typeface="Segoe UI Light"/>
                <a:ea typeface="+mn-ea"/>
                <a:cs typeface="+mn-cs"/>
              </a:rPr>
              <a:t>Accelerate your application </a:t>
            </a:r>
            <a:br>
              <a:rPr kumimoji="0" lang="en-US" sz="3137" b="0" i="0" u="none" strike="noStrike" kern="1200" cap="none" spc="0" normalizeH="0" baseline="0" noProof="0" dirty="0">
                <a:ln>
                  <a:noFill/>
                </a:ln>
                <a:gradFill>
                  <a:gsLst>
                    <a:gs pos="20354">
                      <a:srgbClr val="0078D7">
                        <a:lumMod val="20000"/>
                        <a:lumOff val="80000"/>
                      </a:srgbClr>
                    </a:gs>
                    <a:gs pos="40000">
                      <a:srgbClr val="0078D7">
                        <a:lumMod val="20000"/>
                        <a:lumOff val="80000"/>
                      </a:srgbClr>
                    </a:gs>
                  </a:gsLst>
                </a:gradFill>
                <a:effectLst/>
                <a:uLnTx/>
                <a:uFillTx/>
                <a:latin typeface="Segoe UI Light"/>
                <a:ea typeface="+mn-ea"/>
                <a:cs typeface="+mn-cs"/>
              </a:rPr>
            </a:br>
            <a:r>
              <a:rPr kumimoji="0" lang="en-US" sz="3137" b="0" i="0" u="none" strike="noStrike" kern="1200" cap="none" spc="0" normalizeH="0" baseline="0" noProof="0" dirty="0">
                <a:ln>
                  <a:noFill/>
                </a:ln>
                <a:gradFill>
                  <a:gsLst>
                    <a:gs pos="20354">
                      <a:srgbClr val="0078D7">
                        <a:lumMod val="20000"/>
                        <a:lumOff val="80000"/>
                      </a:srgbClr>
                    </a:gs>
                    <a:gs pos="40000">
                      <a:srgbClr val="0078D7">
                        <a:lumMod val="20000"/>
                        <a:lumOff val="80000"/>
                      </a:srgbClr>
                    </a:gs>
                  </a:gsLst>
                </a:gradFill>
                <a:effectLst/>
                <a:uLnTx/>
                <a:uFillTx/>
                <a:latin typeface="Segoe UI Light"/>
                <a:ea typeface="+mn-ea"/>
                <a:cs typeface="+mn-cs"/>
              </a:rPr>
              <a:t>delivery lifecycle</a:t>
            </a:r>
          </a:p>
        </p:txBody>
      </p:sp>
      <p:sp>
        <p:nvSpPr>
          <p:cNvPr id="5" name="Text Placeholder 5"/>
          <p:cNvSpPr txBox="1">
            <a:spLocks/>
          </p:cNvSpPr>
          <p:nvPr/>
        </p:nvSpPr>
        <p:spPr>
          <a:xfrm>
            <a:off x="5149241" y="2289615"/>
            <a:ext cx="6648484" cy="1653461"/>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137" b="0" i="0" u="none" strike="noStrike" kern="1200" cap="none" spc="0" normalizeH="0" baseline="0" noProof="0" dirty="0">
                <a:ln>
                  <a:noFill/>
                </a:ln>
                <a:gradFill>
                  <a:gsLst>
                    <a:gs pos="20354">
                      <a:srgbClr val="FFFFFF"/>
                    </a:gs>
                    <a:gs pos="40000">
                      <a:srgbClr val="FFFFFF"/>
                    </a:gs>
                  </a:gsLst>
                  <a:lin ang="5400000" scaled="0"/>
                </a:gradFill>
                <a:effectLst/>
                <a:uLnTx/>
                <a:uFillTx/>
                <a:latin typeface="Segoe UI Light"/>
                <a:ea typeface="+mn-ea"/>
                <a:cs typeface="+mn-cs"/>
              </a:rPr>
              <a:t>Download the Forrester Infrastructure-as-Code whitepaper: </a:t>
            </a:r>
          </a:p>
          <a:p>
            <a:pPr marL="0" marR="0" lvl="1" indent="0" algn="l" defTabSz="932667" rtl="0" eaLnBrk="1" fontAlgn="auto" latinLnBrk="0" hangingPunct="1">
              <a:lnSpc>
                <a:spcPct val="90000"/>
              </a:lnSpc>
              <a:spcBef>
                <a:spcPct val="20000"/>
              </a:spcBef>
              <a:spcAft>
                <a:spcPts val="0"/>
              </a:spcAft>
              <a:buClr>
                <a:srgbClr val="FFFFFF"/>
              </a:buClr>
              <a:buSzPct val="90000"/>
              <a:buFontTx/>
              <a:buNone/>
              <a:tabLst/>
              <a:defRPr/>
            </a:pP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Complexity kills.  Automate with Infra as code: </a:t>
            </a: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hlinkClick r:id="rId4"/>
              </a:rPr>
              <a:t>aka.ms/</a:t>
            </a:r>
            <a:r>
              <a:rPr kumimoji="0" lang="en-US" sz="1961"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hlinkClick r:id="rId4"/>
              </a:rPr>
              <a:t>iac_tlp</a:t>
            </a:r>
            <a:endPar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 name="Text Placeholder 5"/>
          <p:cNvSpPr txBox="1">
            <a:spLocks/>
          </p:cNvSpPr>
          <p:nvPr/>
        </p:nvSpPr>
        <p:spPr>
          <a:xfrm>
            <a:off x="5149240" y="4078638"/>
            <a:ext cx="6320107" cy="121897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137" b="0" i="0" u="none" strike="noStrike" kern="1200" cap="none" spc="0" normalizeH="0" baseline="0" noProof="0" dirty="0">
                <a:ln>
                  <a:noFill/>
                </a:ln>
                <a:gradFill>
                  <a:gsLst>
                    <a:gs pos="20354">
                      <a:srgbClr val="FFFFFF"/>
                    </a:gs>
                    <a:gs pos="40000">
                      <a:srgbClr val="FFFFFF"/>
                    </a:gs>
                  </a:gsLst>
                  <a:lin ang="5400000" scaled="0"/>
                </a:gradFill>
                <a:effectLst/>
                <a:uLnTx/>
                <a:uFillTx/>
                <a:latin typeface="Segoe UI Light"/>
                <a:ea typeface="+mn-ea"/>
                <a:cs typeface="+mn-cs"/>
              </a:rPr>
              <a:t>Technical resources for Practitioners: </a:t>
            </a:r>
          </a:p>
          <a:p>
            <a:pPr marL="0" marR="0" lvl="1" indent="0" algn="l" defTabSz="932667" rtl="0" eaLnBrk="1" fontAlgn="auto" latinLnBrk="0" hangingPunct="1">
              <a:lnSpc>
                <a:spcPct val="90000"/>
              </a:lnSpc>
              <a:spcBef>
                <a:spcPct val="20000"/>
              </a:spcBef>
              <a:spcAft>
                <a:spcPts val="0"/>
              </a:spcAft>
              <a:buClr>
                <a:srgbClr val="FFFFFF"/>
              </a:buClr>
              <a:buSzPct val="90000"/>
              <a:buFontTx/>
              <a:buNone/>
              <a:tabLst/>
              <a:defRPr/>
            </a:pP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Get access to free online training, </a:t>
            </a:r>
            <a:r>
              <a:rPr kumimoji="0" lang="en-US" sz="1961"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evals</a:t>
            </a: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 and HOLs: </a:t>
            </a: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hlinkClick r:id="rId5"/>
              </a:rPr>
              <a:t>aka.ms/</a:t>
            </a:r>
            <a:r>
              <a:rPr kumimoji="0" lang="en-US" sz="1961"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hlinkClick r:id="rId5"/>
              </a:rPr>
              <a:t>devopsmva</a:t>
            </a:r>
            <a:endPar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9" name="Text Placeholder 5"/>
          <p:cNvSpPr txBox="1">
            <a:spLocks/>
          </p:cNvSpPr>
          <p:nvPr/>
        </p:nvSpPr>
        <p:spPr>
          <a:xfrm>
            <a:off x="5149240" y="5433172"/>
            <a:ext cx="6320107" cy="947420"/>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137" b="0" i="0" u="none" strike="noStrike" kern="1200" cap="none" spc="0" normalizeH="0" baseline="0" noProof="0" dirty="0">
                <a:ln>
                  <a:noFill/>
                </a:ln>
                <a:gradFill>
                  <a:gsLst>
                    <a:gs pos="20354">
                      <a:srgbClr val="FFFFFF"/>
                    </a:gs>
                    <a:gs pos="40000">
                      <a:srgbClr val="FFFFFF"/>
                    </a:gs>
                  </a:gsLst>
                  <a:lin ang="5400000" scaled="0"/>
                </a:gradFill>
                <a:effectLst/>
                <a:uLnTx/>
                <a:uFillTx/>
                <a:latin typeface="Segoe UI Light"/>
                <a:ea typeface="+mn-ea"/>
                <a:cs typeface="+mn-cs"/>
              </a:rPr>
              <a:t>Join the Community conversations: </a:t>
            </a:r>
          </a:p>
          <a:p>
            <a:pPr marL="0" marR="0" lvl="1" indent="0" algn="l" defTabSz="932667" rtl="0" eaLnBrk="1" fontAlgn="auto" latinLnBrk="0" hangingPunct="1">
              <a:lnSpc>
                <a:spcPct val="90000"/>
              </a:lnSpc>
              <a:spcBef>
                <a:spcPct val="20000"/>
              </a:spcBef>
              <a:spcAft>
                <a:spcPts val="0"/>
              </a:spcAft>
              <a:buClr>
                <a:srgbClr val="FFFFFF"/>
              </a:buClr>
              <a:buSzPct val="90000"/>
              <a:buFontTx/>
              <a:buNone/>
              <a:tabLst/>
              <a:defRPr/>
            </a:pP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Use </a:t>
            </a: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hlinkClick r:id="rId6"/>
              </a:rPr>
              <a:t>#</a:t>
            </a:r>
            <a:r>
              <a:rPr kumimoji="0" lang="en-US" sz="1961"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hlinkClick r:id="rId6"/>
              </a:rPr>
              <a:t>TalkDevOps</a:t>
            </a: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hlinkClick r:id="rId6"/>
              </a:rPr>
              <a:t> </a:t>
            </a: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on Twitter</a:t>
            </a:r>
          </a:p>
        </p:txBody>
      </p:sp>
    </p:spTree>
    <p:extLst>
      <p:ext uri="{BB962C8B-B14F-4D97-AF65-F5344CB8AC3E}">
        <p14:creationId xmlns:p14="http://schemas.microsoft.com/office/powerpoint/2010/main" val="178397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8067834" y="5041180"/>
            <a:ext cx="3524504" cy="1215231"/>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5" name="Rectangle 7"/>
          <p:cNvSpPr>
            <a:spLocks noChangeArrowheads="1"/>
          </p:cNvSpPr>
          <p:nvPr/>
        </p:nvSpPr>
        <p:spPr bwMode="auto">
          <a:xfrm>
            <a:off x="4338255" y="5041180"/>
            <a:ext cx="3529173" cy="1215231"/>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6" name="Rectangle 8"/>
          <p:cNvSpPr>
            <a:spLocks noChangeArrowheads="1"/>
          </p:cNvSpPr>
          <p:nvPr/>
        </p:nvSpPr>
        <p:spPr bwMode="auto">
          <a:xfrm>
            <a:off x="607476" y="5041180"/>
            <a:ext cx="3526060" cy="121523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7" name="Rectangle 9"/>
          <p:cNvSpPr>
            <a:spLocks noChangeArrowheads="1"/>
          </p:cNvSpPr>
          <p:nvPr/>
        </p:nvSpPr>
        <p:spPr bwMode="auto">
          <a:xfrm>
            <a:off x="607477" y="1098652"/>
            <a:ext cx="3526060" cy="187890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8" name="Rectangle 10"/>
          <p:cNvSpPr>
            <a:spLocks noChangeArrowheads="1"/>
          </p:cNvSpPr>
          <p:nvPr/>
        </p:nvSpPr>
        <p:spPr bwMode="auto">
          <a:xfrm>
            <a:off x="4338255" y="1098652"/>
            <a:ext cx="3529173" cy="1878900"/>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9" name="Rectangle 11"/>
          <p:cNvSpPr>
            <a:spLocks noChangeArrowheads="1"/>
          </p:cNvSpPr>
          <p:nvPr/>
        </p:nvSpPr>
        <p:spPr bwMode="auto">
          <a:xfrm>
            <a:off x="8067834" y="1098652"/>
            <a:ext cx="3524504" cy="18789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pic>
        <p:nvPicPr>
          <p:cNvPr id="12" name="Picture 2" descr="technet_rev.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903" y="1367539"/>
            <a:ext cx="2133374" cy="59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descr="MVA-rev.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49080" y="1380490"/>
            <a:ext cx="1254771" cy="47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18368"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Deep technical content and free product evaluations</a:t>
            </a:r>
          </a:p>
        </p:txBody>
      </p:sp>
      <p:sp>
        <p:nvSpPr>
          <p:cNvPr id="16" name="TextBox 15"/>
          <p:cNvSpPr txBox="1"/>
          <p:nvPr/>
        </p:nvSpPr>
        <p:spPr>
          <a:xfrm>
            <a:off x="4338255" y="2084568"/>
            <a:ext cx="3529173" cy="597349"/>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Hands-on deep technical labs</a:t>
            </a:r>
          </a:p>
        </p:txBody>
      </p:sp>
      <p:sp>
        <p:nvSpPr>
          <p:cNvPr id="17" name="TextBox 16"/>
          <p:cNvSpPr txBox="1"/>
          <p:nvPr/>
        </p:nvSpPr>
        <p:spPr>
          <a:xfrm>
            <a:off x="8067833"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Free, online, </a:t>
            </a:r>
            <a:br>
              <a:rPr lang="en-US" sz="1961" kern="0" dirty="0">
                <a:solidFill>
                  <a:srgbClr val="EFEFEF"/>
                </a:solidFill>
                <a:latin typeface="Segoe UI Light" pitchFamily="34" charset="0"/>
                <a:ea typeface="MS PGothic" pitchFamily="34" charset="-128"/>
              </a:rPr>
            </a:br>
            <a:r>
              <a:rPr lang="en-US" sz="1961" kern="0" dirty="0">
                <a:solidFill>
                  <a:srgbClr val="EFEFEF"/>
                </a:solidFill>
                <a:latin typeface="Segoe UI Light" pitchFamily="34" charset="0"/>
                <a:ea typeface="MS PGothic" pitchFamily="34" charset="-128"/>
              </a:rPr>
              <a:t>technical courses</a:t>
            </a:r>
          </a:p>
        </p:txBody>
      </p:sp>
      <p:sp>
        <p:nvSpPr>
          <p:cNvPr id="18" name="TextBox 17"/>
          <p:cNvSpPr txBox="1"/>
          <p:nvPr/>
        </p:nvSpPr>
        <p:spPr>
          <a:xfrm>
            <a:off x="618368" y="5041181"/>
            <a:ext cx="3529173" cy="781732"/>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Download Microsoft software trials today.</a:t>
            </a:r>
          </a:p>
        </p:txBody>
      </p:sp>
      <p:sp>
        <p:nvSpPr>
          <p:cNvPr id="19" name="TextBox 18"/>
          <p:cNvSpPr txBox="1"/>
          <p:nvPr/>
        </p:nvSpPr>
        <p:spPr>
          <a:xfrm>
            <a:off x="4338255"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Find Hand On Labs.</a:t>
            </a:r>
          </a:p>
        </p:txBody>
      </p:sp>
      <p:sp>
        <p:nvSpPr>
          <p:cNvPr id="20" name="TextBox 19"/>
          <p:cNvSpPr txBox="1"/>
          <p:nvPr/>
        </p:nvSpPr>
        <p:spPr>
          <a:xfrm>
            <a:off x="8067833"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Take a free online course.</a:t>
            </a:r>
          </a:p>
        </p:txBody>
      </p:sp>
      <p:sp>
        <p:nvSpPr>
          <p:cNvPr id="21" name="Rectangle 20"/>
          <p:cNvSpPr/>
          <p:nvPr/>
        </p:nvSpPr>
        <p:spPr>
          <a:xfrm>
            <a:off x="618369"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Technet.microsoft.com/evalcenter</a:t>
            </a:r>
          </a:p>
        </p:txBody>
      </p:sp>
      <p:pic>
        <p:nvPicPr>
          <p:cNvPr id="22"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18188"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p:nvPr/>
        </p:nvSpPr>
        <p:spPr>
          <a:xfrm>
            <a:off x="4338257"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a:t>
            </a:r>
            <a:r>
              <a:rPr lang="en-US" sz="1273" kern="0" dirty="0" err="1">
                <a:solidFill>
                  <a:srgbClr val="FFFFFF"/>
                </a:solidFill>
                <a:ea typeface="MS PGothic" pitchFamily="34" charset="-128"/>
              </a:rPr>
              <a:t>virtuallabs</a:t>
            </a:r>
            <a:endParaRPr lang="en-US" sz="1273" kern="0" dirty="0">
              <a:solidFill>
                <a:srgbClr val="FFFFFF"/>
              </a:solidFill>
              <a:ea typeface="MS PGothic" pitchFamily="34" charset="-128"/>
            </a:endParaRPr>
          </a:p>
        </p:txBody>
      </p:sp>
      <p:pic>
        <p:nvPicPr>
          <p:cNvPr id="26"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8076"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a:xfrm>
            <a:off x="8067833" y="5734454"/>
            <a:ext cx="3057655" cy="479676"/>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microsoftvirtualacademy.com </a:t>
            </a:r>
          </a:p>
        </p:txBody>
      </p:sp>
      <p:pic>
        <p:nvPicPr>
          <p:cNvPr id="29"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7654" y="5765165"/>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7476"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At the TechNet Evaluation Center you can download free, trial versions of Microsoft software, with no feature limits. Dozens of trials are available – all at no cost.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Try Windows Server 2012 R2 for up to 180 days.  Download the Windows 8.1 Enterprise 90-day evaluation. Or try Microsoft Azure at no-cost for up to 90 days.</a:t>
            </a:r>
          </a:p>
        </p:txBody>
      </p:sp>
      <p:sp>
        <p:nvSpPr>
          <p:cNvPr id="24" name="TextBox 23"/>
          <p:cNvSpPr txBox="1"/>
          <p:nvPr/>
        </p:nvSpPr>
        <p:spPr>
          <a:xfrm>
            <a:off x="4339813" y="2977551"/>
            <a:ext cx="3526060" cy="2015728"/>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Hands On Labs offer virtual environments that will take you through guided, technically deep product learning experience.</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in labs that you can complete in 90 minutes or less. There is no complex setup or installation is required to use TechNet Virtual Labs.   </a:t>
            </a:r>
          </a:p>
        </p:txBody>
      </p:sp>
      <p:sp>
        <p:nvSpPr>
          <p:cNvPr id="27" name="TextBox 26"/>
          <p:cNvSpPr txBox="1"/>
          <p:nvPr/>
        </p:nvSpPr>
        <p:spPr>
          <a:xfrm>
            <a:off x="8066279"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Virtual Academy provides free online training on the IT scenarios that are important to your company and your career.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and boost your IT skills with over 100 courses across more than 15 Microsoft technologies including Windows Server, Windows 8</a:t>
            </a:r>
            <a:r>
              <a:rPr lang="en-US" sz="1175" kern="0">
                <a:gradFill>
                  <a:gsLst>
                    <a:gs pos="2917">
                      <a:srgbClr val="505050"/>
                    </a:gs>
                    <a:gs pos="30000">
                      <a:srgbClr val="505050"/>
                    </a:gs>
                  </a:gsLst>
                  <a:lin ang="5400000" scaled="0"/>
                </a:gradFill>
                <a:ea typeface="MS PGothic" pitchFamily="34" charset="-128"/>
              </a:rPr>
              <a:t>, Microsoft </a:t>
            </a:r>
            <a:r>
              <a:rPr lang="en-US" sz="1175" kern="0" dirty="0">
                <a:gradFill>
                  <a:gsLst>
                    <a:gs pos="2917">
                      <a:srgbClr val="505050"/>
                    </a:gs>
                    <a:gs pos="30000">
                      <a:srgbClr val="505050"/>
                    </a:gs>
                  </a:gsLst>
                  <a:lin ang="5400000" scaled="0"/>
                </a:gradFill>
                <a:ea typeface="MS PGothic" pitchFamily="34" charset="-128"/>
              </a:rPr>
              <a:t>Azure, Office 365, virtualization, Windows Phone, and more. </a:t>
            </a:r>
          </a:p>
        </p:txBody>
      </p:sp>
      <p:sp>
        <p:nvSpPr>
          <p:cNvPr id="3" name="TextBox 2"/>
          <p:cNvSpPr txBox="1"/>
          <p:nvPr/>
        </p:nvSpPr>
        <p:spPr>
          <a:xfrm>
            <a:off x="4414782" y="1221806"/>
            <a:ext cx="3451091" cy="621968"/>
          </a:xfrm>
          <a:prstGeom prst="rect">
            <a:avLst/>
          </a:prstGeom>
          <a:noFill/>
        </p:spPr>
        <p:txBody>
          <a:bodyPr wrap="square" lIns="179259" tIns="143407" rIns="179259" bIns="143407" rtlCol="0">
            <a:spAutoFit/>
          </a:bodyPr>
          <a:lstStyle/>
          <a:p>
            <a:pPr defTabSz="913957">
              <a:lnSpc>
                <a:spcPct val="90000"/>
              </a:lnSpc>
              <a:spcAft>
                <a:spcPts val="588"/>
              </a:spcAft>
            </a:pPr>
            <a:r>
              <a:rPr lang="en-US" sz="2353" kern="0" dirty="0">
                <a:solidFill>
                  <a:srgbClr val="EFEFEF"/>
                </a:solidFill>
                <a:ea typeface="MS PGothic" pitchFamily="34" charset="-128"/>
              </a:rPr>
              <a:t>TechNet Virtual Labs</a:t>
            </a:r>
          </a:p>
        </p:txBody>
      </p:sp>
    </p:spTree>
    <p:extLst>
      <p:ext uri="{BB962C8B-B14F-4D97-AF65-F5344CB8AC3E}">
        <p14:creationId xmlns:p14="http://schemas.microsoft.com/office/powerpoint/2010/main" val="262726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546" y="93576"/>
            <a:ext cx="10515600" cy="737697"/>
          </a:xfrm>
        </p:spPr>
        <p:txBody>
          <a:bodyPr/>
          <a:lstStyle/>
          <a:p>
            <a:r>
              <a:rPr lang="en-US" dirty="0"/>
              <a:t>More Resources</a:t>
            </a:r>
          </a:p>
        </p:txBody>
      </p:sp>
      <p:graphicFrame>
        <p:nvGraphicFramePr>
          <p:cNvPr id="3" name="Table 2">
            <a:extLst>
              <a:ext uri="{FF2B5EF4-FFF2-40B4-BE49-F238E27FC236}">
                <a16:creationId xmlns:a16="http://schemas.microsoft.com/office/drawing/2014/main" id="{89B86B2B-93A6-4089-B749-CEB671328547}"/>
              </a:ext>
            </a:extLst>
          </p:cNvPr>
          <p:cNvGraphicFramePr>
            <a:graphicFrameLocks noGrp="1"/>
          </p:cNvGraphicFramePr>
          <p:nvPr>
            <p:extLst>
              <p:ext uri="{D42A27DB-BD31-4B8C-83A1-F6EECF244321}">
                <p14:modId xmlns:p14="http://schemas.microsoft.com/office/powerpoint/2010/main" val="2297776782"/>
              </p:ext>
            </p:extLst>
          </p:nvPr>
        </p:nvGraphicFramePr>
        <p:xfrm>
          <a:off x="504000" y="1519275"/>
          <a:ext cx="11289600" cy="3428625"/>
        </p:xfrm>
        <a:graphic>
          <a:graphicData uri="http://schemas.openxmlformats.org/drawingml/2006/table">
            <a:tbl>
              <a:tblPr firstRow="1" firstCol="1">
                <a:tableStyleId>{5C22544A-7EE6-4342-B048-85BDC9FD1C3A}</a:tableStyleId>
              </a:tblPr>
              <a:tblGrid>
                <a:gridCol w="5390328">
                  <a:extLst>
                    <a:ext uri="{9D8B030D-6E8A-4147-A177-3AD203B41FA5}">
                      <a16:colId xmlns:a16="http://schemas.microsoft.com/office/drawing/2014/main" val="3887258380"/>
                    </a:ext>
                  </a:extLst>
                </a:gridCol>
                <a:gridCol w="5899272">
                  <a:extLst>
                    <a:ext uri="{9D8B030D-6E8A-4147-A177-3AD203B41FA5}">
                      <a16:colId xmlns:a16="http://schemas.microsoft.com/office/drawing/2014/main" val="2883612874"/>
                    </a:ext>
                  </a:extLst>
                </a:gridCol>
              </a:tblGrid>
              <a:tr h="432431">
                <a:tc>
                  <a:txBody>
                    <a:bodyPr/>
                    <a:lstStyle/>
                    <a:p>
                      <a:pPr algn="l" rtl="0" fontAlgn="b"/>
                      <a:r>
                        <a:rPr lang="en-US" sz="3200" u="none" strike="noStrike" dirty="0">
                          <a:effectLst/>
                        </a:rPr>
                        <a:t>Resource</a:t>
                      </a:r>
                      <a:endParaRPr lang="en-US" sz="3200" b="1" i="0" u="none" strike="noStrike" dirty="0">
                        <a:solidFill>
                          <a:srgbClr val="FFFFFF"/>
                        </a:solidFill>
                        <a:effectLst/>
                        <a:latin typeface="Calibri" panose="020F0502020204030204" pitchFamily="34" charset="0"/>
                      </a:endParaRPr>
                    </a:p>
                  </a:txBody>
                  <a:tcPr marL="7620" marR="7620" marT="7620" anchor="b"/>
                </a:tc>
                <a:tc>
                  <a:txBody>
                    <a:bodyPr/>
                    <a:lstStyle/>
                    <a:p>
                      <a:pPr algn="l" rtl="0" fontAlgn="b"/>
                      <a:r>
                        <a:rPr lang="en-US" sz="3200" u="none" strike="noStrike">
                          <a:effectLst/>
                        </a:rPr>
                        <a:t>Link</a:t>
                      </a:r>
                      <a:endParaRPr lang="en-US" sz="3200" b="1" i="0" u="none" strike="noStrike">
                        <a:solidFill>
                          <a:srgbClr val="FFFFFF"/>
                        </a:solidFill>
                        <a:effectLst/>
                        <a:latin typeface="Calibri" panose="020F0502020204030204" pitchFamily="34" charset="0"/>
                      </a:endParaRPr>
                    </a:p>
                  </a:txBody>
                  <a:tcPr marL="7620" marR="7620" marT="7620" anchor="b"/>
                </a:tc>
                <a:extLst>
                  <a:ext uri="{0D108BD9-81ED-4DB2-BD59-A6C34878D82A}">
                    <a16:rowId xmlns:a16="http://schemas.microsoft.com/office/drawing/2014/main" val="2079215054"/>
                  </a:ext>
                </a:extLst>
              </a:tr>
              <a:tr h="483034">
                <a:tc>
                  <a:txBody>
                    <a:bodyPr/>
                    <a:lstStyle/>
                    <a:p>
                      <a:pPr algn="l" rtl="0" fontAlgn="b"/>
                      <a:r>
                        <a:rPr lang="en-US" sz="2400" u="none" strike="noStrike">
                          <a:effectLst/>
                        </a:rPr>
                        <a:t>Virtual Academy Videos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https://mva.microsoft.com/product-training/microsoft-azure#!jobf=IT%20Pros&amp;lang=1033</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407753460"/>
                  </a:ext>
                </a:extLst>
              </a:tr>
              <a:tr h="358826">
                <a:tc>
                  <a:txBody>
                    <a:bodyPr/>
                    <a:lstStyle/>
                    <a:p>
                      <a:pPr algn="l" rtl="0" fontAlgn="b"/>
                      <a:r>
                        <a:rPr lang="en-US" sz="2400" u="none" strike="noStrike">
                          <a:effectLst/>
                        </a:rPr>
                        <a:t>Various On-line training</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https://www.microsoft.com/en-us/learning/azure-training.aspx</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4026119036"/>
                  </a:ext>
                </a:extLst>
              </a:tr>
              <a:tr h="358826">
                <a:tc>
                  <a:txBody>
                    <a:bodyPr/>
                    <a:lstStyle/>
                    <a:p>
                      <a:pPr algn="l" rtl="0" fontAlgn="b"/>
                      <a:r>
                        <a:rPr lang="en-US" sz="2400" u="none" strike="noStrike">
                          <a:effectLst/>
                        </a:rPr>
                        <a:t>Visual Studio Developer Incentives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4"/>
                        </a:rPr>
                        <a:t>https://www.visualstudio.com/dev-essentials/</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1837020724"/>
                  </a:ext>
                </a:extLst>
              </a:tr>
              <a:tr h="471534">
                <a:tc>
                  <a:txBody>
                    <a:bodyPr/>
                    <a:lstStyle/>
                    <a:p>
                      <a:pPr algn="l" rtl="0" fontAlgn="b"/>
                      <a:r>
                        <a:rPr lang="en-US" sz="2400" u="none" strike="noStrike">
                          <a:effectLst/>
                        </a:rPr>
                        <a:t>Azure training for AWS professionals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5"/>
                        </a:rPr>
                        <a:t>https://openedx.microsoft.com/courses/course-v1%3AMicrosoft%2BAzure213x%2B2016_T4/</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383721050"/>
                  </a:ext>
                </a:extLst>
              </a:tr>
              <a:tr h="548265">
                <a:tc>
                  <a:txBody>
                    <a:bodyPr/>
                    <a:lstStyle/>
                    <a:p>
                      <a:pPr algn="l" rtl="0" fontAlgn="b"/>
                      <a:r>
                        <a:rPr lang="en-US" sz="2400" u="none" strike="noStrike">
                          <a:effectLst/>
                        </a:rPr>
                        <a:t>Microsoft Azure for IT Pros Content Series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dirty="0">
                          <a:effectLst/>
                          <a:hlinkClick r:id="rId6"/>
                        </a:rPr>
                        <a:t>https://mva.microsoft.com/search/SearchResults.aspx#!q=Microsoft%20Azure%20for%20IT%20Pros%20content%20series&amp;lang=1033</a:t>
                      </a:r>
                      <a:r>
                        <a:rPr lang="en-US" sz="1600" u="sng" strike="noStrike" dirty="0">
                          <a:effectLst/>
                        </a:rPr>
                        <a:t> </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3725432044"/>
                  </a:ext>
                </a:extLst>
              </a:tr>
              <a:tr h="358826">
                <a:tc>
                  <a:txBody>
                    <a:bodyPr/>
                    <a:lstStyle/>
                    <a:p>
                      <a:pPr algn="l" rtl="0" fontAlgn="b"/>
                      <a:r>
                        <a:rPr lang="en-US" sz="2400" u="none" strike="noStrike">
                          <a:effectLst/>
                        </a:rPr>
                        <a:t>LinkedIn Learning Center</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fontAlgn="b"/>
                      <a:r>
                        <a:rPr lang="en-US" sz="1600" u="sng" strike="noStrike" dirty="0">
                          <a:effectLst/>
                          <a:hlinkClick r:id="rId7"/>
                        </a:rPr>
                        <a:t>https://learning.linkedin.com/in/overview</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317597407"/>
                  </a:ext>
                </a:extLst>
              </a:tr>
            </a:tbl>
          </a:graphicData>
        </a:graphic>
      </p:graphicFrame>
      <p:sp>
        <p:nvSpPr>
          <p:cNvPr id="5" name="Rectangle 4">
            <a:extLst>
              <a:ext uri="{FF2B5EF4-FFF2-40B4-BE49-F238E27FC236}">
                <a16:creationId xmlns:a16="http://schemas.microsoft.com/office/drawing/2014/main" id="{FA521D52-F5BD-4BF7-B5DE-CED743A605A6}"/>
              </a:ext>
            </a:extLst>
          </p:cNvPr>
          <p:cNvSpPr/>
          <p:nvPr/>
        </p:nvSpPr>
        <p:spPr>
          <a:xfrm>
            <a:off x="1104000" y="5445835"/>
            <a:ext cx="9336000" cy="954107"/>
          </a:xfrm>
          <a:prstGeom prst="rect">
            <a:avLst/>
          </a:prstGeom>
        </p:spPr>
        <p:txBody>
          <a:bodyPr wrap="square">
            <a:spAutoFit/>
          </a:bodyPr>
          <a:lstStyle/>
          <a:p>
            <a:r>
              <a:rPr lang="en-US" sz="2800" dirty="0"/>
              <a:t>Microsoft Learning</a:t>
            </a:r>
          </a:p>
          <a:p>
            <a:r>
              <a:rPr lang="en-US" sz="2800" dirty="0">
                <a:hlinkClick r:id="rId8"/>
              </a:rPr>
              <a:t>https://www.microsoft.com/en-us/learning/default.aspx</a:t>
            </a:r>
            <a:r>
              <a:rPr lang="en-US" sz="2800" dirty="0"/>
              <a:t> </a:t>
            </a:r>
          </a:p>
        </p:txBody>
      </p:sp>
    </p:spTree>
    <p:extLst>
      <p:ext uri="{BB962C8B-B14F-4D97-AF65-F5344CB8AC3E}">
        <p14:creationId xmlns:p14="http://schemas.microsoft.com/office/powerpoint/2010/main" val="3601080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7719" y="108147"/>
            <a:ext cx="11651870" cy="1795962"/>
          </a:xfrm>
        </p:spPr>
        <p:txBody>
          <a:bodyPr>
            <a:normAutofit/>
          </a:bodyPr>
          <a:lstStyle/>
          <a:p>
            <a:r>
              <a:rPr lang="en-US" sz="7198" dirty="0">
                <a:solidFill>
                  <a:schemeClr val="bg1"/>
                </a:solidFill>
              </a:rPr>
              <a:t>Questions… Answered at Events</a:t>
            </a:r>
            <a:endParaRPr lang="en-US" sz="5998" dirty="0">
              <a:solidFill>
                <a:schemeClr val="bg1"/>
              </a:solidFill>
            </a:endParaRPr>
          </a:p>
        </p:txBody>
      </p:sp>
      <p:sp>
        <p:nvSpPr>
          <p:cNvPr id="7" name="TextBox 6"/>
          <p:cNvSpPr txBox="1"/>
          <p:nvPr/>
        </p:nvSpPr>
        <p:spPr>
          <a:xfrm>
            <a:off x="549806" y="338892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8" name="TextBox 7"/>
          <p:cNvSpPr txBox="1"/>
          <p:nvPr/>
        </p:nvSpPr>
        <p:spPr>
          <a:xfrm>
            <a:off x="8194843" y="467015"/>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schemeClr val="bg1"/>
                </a:solidFill>
              </a:rPr>
              <a:t>?</a:t>
            </a:r>
          </a:p>
        </p:txBody>
      </p:sp>
      <p:sp>
        <p:nvSpPr>
          <p:cNvPr id="9" name="TextBox 8"/>
          <p:cNvSpPr txBox="1"/>
          <p:nvPr/>
        </p:nvSpPr>
        <p:spPr>
          <a:xfrm>
            <a:off x="6509664" y="251611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10" name="TextBox 9"/>
          <p:cNvSpPr txBox="1"/>
          <p:nvPr/>
        </p:nvSpPr>
        <p:spPr>
          <a:xfrm>
            <a:off x="885660" y="1303028"/>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1" name="TextBox 10"/>
          <p:cNvSpPr txBox="1"/>
          <p:nvPr/>
        </p:nvSpPr>
        <p:spPr>
          <a:xfrm>
            <a:off x="4114238" y="2916611"/>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3" name="TextBox 12"/>
          <p:cNvSpPr txBox="1"/>
          <p:nvPr/>
        </p:nvSpPr>
        <p:spPr>
          <a:xfrm>
            <a:off x="8773559" y="4719156"/>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5" name="TextBox 14"/>
          <p:cNvSpPr txBox="1"/>
          <p:nvPr/>
        </p:nvSpPr>
        <p:spPr>
          <a:xfrm>
            <a:off x="1741541" y="4886772"/>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6" name="TextBox 15"/>
          <p:cNvSpPr txBox="1"/>
          <p:nvPr/>
        </p:nvSpPr>
        <p:spPr>
          <a:xfrm>
            <a:off x="2048314" y="786146"/>
            <a:ext cx="2823477" cy="6014363"/>
          </a:xfrm>
          <a:prstGeom prst="rect">
            <a:avLst/>
          </a:prstGeom>
          <a:noFill/>
        </p:spPr>
        <p:txBody>
          <a:bodyPr wrap="none" lIns="182854" tIns="146284" rIns="182854" bIns="146284" rtlCol="0">
            <a:spAutoFit/>
          </a:bodyPr>
          <a:lstStyle/>
          <a:p>
            <a:pPr>
              <a:lnSpc>
                <a:spcPct val="90000"/>
              </a:lnSpc>
              <a:spcAft>
                <a:spcPts val="600"/>
              </a:spcAft>
            </a:pPr>
            <a:r>
              <a:rPr lang="en-US" sz="41292" dirty="0">
                <a:solidFill>
                  <a:schemeClr val="bg1"/>
                </a:solidFill>
              </a:rPr>
              <a:t>?</a:t>
            </a:r>
          </a:p>
        </p:txBody>
      </p:sp>
      <p:sp>
        <p:nvSpPr>
          <p:cNvPr id="17" name="TextBox 16"/>
          <p:cNvSpPr txBox="1"/>
          <p:nvPr/>
        </p:nvSpPr>
        <p:spPr>
          <a:xfrm>
            <a:off x="10088472" y="2939149"/>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schemeClr val="bg1"/>
                </a:solidFill>
              </a:rPr>
              <a:t>?</a:t>
            </a:r>
          </a:p>
        </p:txBody>
      </p:sp>
      <p:sp>
        <p:nvSpPr>
          <p:cNvPr id="18" name="TextBox 17"/>
          <p:cNvSpPr txBox="1"/>
          <p:nvPr/>
        </p:nvSpPr>
        <p:spPr>
          <a:xfrm>
            <a:off x="4923546" y="339674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19" name="TextBox 18"/>
          <p:cNvSpPr txBox="1"/>
          <p:nvPr/>
        </p:nvSpPr>
        <p:spPr>
          <a:xfrm>
            <a:off x="5153812" y="164922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0" name="TextBox 19"/>
          <p:cNvSpPr txBox="1"/>
          <p:nvPr/>
        </p:nvSpPr>
        <p:spPr>
          <a:xfrm>
            <a:off x="11269915" y="216605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1" name="TextBox 20"/>
          <p:cNvSpPr txBox="1"/>
          <p:nvPr/>
        </p:nvSpPr>
        <p:spPr>
          <a:xfrm>
            <a:off x="3916043" y="512305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2" name="TextBox 21"/>
          <p:cNvSpPr txBox="1"/>
          <p:nvPr/>
        </p:nvSpPr>
        <p:spPr>
          <a:xfrm>
            <a:off x="7924821" y="4019833"/>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3" name="TextBox 22"/>
          <p:cNvSpPr txBox="1"/>
          <p:nvPr/>
        </p:nvSpPr>
        <p:spPr>
          <a:xfrm>
            <a:off x="2071002" y="255774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4" name="TextBox 23"/>
          <p:cNvSpPr txBox="1"/>
          <p:nvPr/>
        </p:nvSpPr>
        <p:spPr>
          <a:xfrm>
            <a:off x="9813910" y="2091790"/>
            <a:ext cx="1044049" cy="1919676"/>
          </a:xfrm>
          <a:prstGeom prst="rect">
            <a:avLst/>
          </a:prstGeom>
          <a:noFill/>
        </p:spPr>
        <p:txBody>
          <a:bodyPr wrap="none" lIns="182854" tIns="146284" rIns="182854" bIns="146284" rtlCol="0">
            <a:spAutoFit/>
          </a:bodyPr>
          <a:lstStyle/>
          <a:p>
            <a:pPr>
              <a:lnSpc>
                <a:spcPct val="90000"/>
              </a:lnSpc>
              <a:spcAft>
                <a:spcPts val="600"/>
              </a:spcAft>
            </a:pPr>
            <a:r>
              <a:rPr lang="en-US" sz="11498" dirty="0">
                <a:solidFill>
                  <a:schemeClr val="bg1"/>
                </a:solidFill>
              </a:rPr>
              <a:t>?</a:t>
            </a:r>
          </a:p>
        </p:txBody>
      </p:sp>
      <p:sp>
        <p:nvSpPr>
          <p:cNvPr id="25" name="TextBox 24"/>
          <p:cNvSpPr txBox="1"/>
          <p:nvPr/>
        </p:nvSpPr>
        <p:spPr>
          <a:xfrm>
            <a:off x="7533882" y="164922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6" name="TextBox 25"/>
          <p:cNvSpPr txBox="1"/>
          <p:nvPr/>
        </p:nvSpPr>
        <p:spPr>
          <a:xfrm>
            <a:off x="6477736" y="555805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7" name="TextBox 26"/>
          <p:cNvSpPr txBox="1"/>
          <p:nvPr/>
        </p:nvSpPr>
        <p:spPr>
          <a:xfrm>
            <a:off x="5983654" y="2739513"/>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8" name="TextBox 27"/>
          <p:cNvSpPr txBox="1"/>
          <p:nvPr/>
        </p:nvSpPr>
        <p:spPr>
          <a:xfrm>
            <a:off x="9869377" y="4395525"/>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9" name="TextBox 28"/>
          <p:cNvSpPr txBox="1"/>
          <p:nvPr/>
        </p:nvSpPr>
        <p:spPr>
          <a:xfrm>
            <a:off x="428249" y="2893532"/>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30" name="Rectangle 29"/>
          <p:cNvSpPr/>
          <p:nvPr/>
        </p:nvSpPr>
        <p:spPr>
          <a:xfrm>
            <a:off x="1245309" y="6017458"/>
            <a:ext cx="8275320" cy="923330"/>
          </a:xfrm>
          <a:prstGeom prst="rect">
            <a:avLst/>
          </a:prstGeom>
        </p:spPr>
        <p:txBody>
          <a:bodyPr wrap="square">
            <a:spAutoFit/>
          </a:bodyPr>
          <a:lstStyle/>
          <a:p>
            <a:pPr algn="ctr" eaLnBrk="0" fontAlgn="base" hangingPunct="0">
              <a:spcBef>
                <a:spcPct val="0"/>
              </a:spcBef>
              <a:spcAft>
                <a:spcPct val="0"/>
              </a:spcAft>
            </a:pPr>
            <a:r>
              <a:rPr lang="en-US" sz="5400" b="1" dirty="0">
                <a:solidFill>
                  <a:srgbClr val="FFFF00"/>
                </a:solidFill>
              </a:rPr>
              <a:t>ITProGuru.com/Join</a:t>
            </a:r>
            <a:endParaRPr lang="en-US" sz="5400" dirty="0">
              <a:solidFill>
                <a:srgbClr val="FFFF00"/>
              </a:solidFill>
            </a:endParaRPr>
          </a:p>
        </p:txBody>
      </p:sp>
    </p:spTree>
    <p:extLst>
      <p:ext uri="{BB962C8B-B14F-4D97-AF65-F5344CB8AC3E}">
        <p14:creationId xmlns:p14="http://schemas.microsoft.com/office/powerpoint/2010/main" val="34926368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D190E-1A0D-4AFA-95DF-7A4FEA11FB03}"/>
              </a:ext>
            </a:extLst>
          </p:cNvPr>
          <p:cNvSpPr>
            <a:spLocks noGrp="1"/>
          </p:cNvSpPr>
          <p:nvPr>
            <p:ph type="title"/>
          </p:nvPr>
        </p:nvSpPr>
        <p:spPr/>
        <p:txBody>
          <a:bodyPr/>
          <a:lstStyle/>
          <a:p>
            <a:r>
              <a:rPr lang="en-US" dirty="0"/>
              <a:t>Who Should/Must Attend/Participate</a:t>
            </a:r>
          </a:p>
        </p:txBody>
      </p:sp>
      <p:sp>
        <p:nvSpPr>
          <p:cNvPr id="3" name="Content Placeholder 2">
            <a:extLst>
              <a:ext uri="{FF2B5EF4-FFF2-40B4-BE49-F238E27FC236}">
                <a16:creationId xmlns:a16="http://schemas.microsoft.com/office/drawing/2014/main" id="{E9A64CB2-73AD-477D-ADD2-90FB78F0CF3F}"/>
              </a:ext>
            </a:extLst>
          </p:cNvPr>
          <p:cNvSpPr>
            <a:spLocks noGrp="1"/>
          </p:cNvSpPr>
          <p:nvPr>
            <p:ph idx="1"/>
          </p:nvPr>
        </p:nvSpPr>
        <p:spPr>
          <a:xfrm>
            <a:off x="388471" y="1512047"/>
            <a:ext cx="11546541" cy="5026212"/>
          </a:xfrm>
        </p:spPr>
        <p:txBody>
          <a:bodyPr>
            <a:normAutofit fontScale="85000" lnSpcReduction="20000"/>
          </a:bodyPr>
          <a:lstStyle/>
          <a:p>
            <a:r>
              <a:rPr lang="en-US" sz="3000" b="1" dirty="0"/>
              <a:t>* Management / Sr. Management Sponsor</a:t>
            </a:r>
          </a:p>
          <a:p>
            <a:r>
              <a:rPr lang="en-US" sz="2400" dirty="0"/>
              <a:t>Architects</a:t>
            </a:r>
          </a:p>
          <a:p>
            <a:r>
              <a:rPr lang="en-US" sz="2400" dirty="0"/>
              <a:t>Business Analyst</a:t>
            </a:r>
          </a:p>
          <a:p>
            <a:r>
              <a:rPr lang="en-US" sz="3000" b="1" dirty="0"/>
              <a:t>DevOps Teams </a:t>
            </a:r>
          </a:p>
          <a:p>
            <a:r>
              <a:rPr lang="en-US" sz="3000" b="1" dirty="0"/>
              <a:t>Innovation Teams</a:t>
            </a:r>
          </a:p>
          <a:p>
            <a:r>
              <a:rPr lang="en-US" sz="3000" b="1" dirty="0"/>
              <a:t>Developers </a:t>
            </a:r>
          </a:p>
          <a:p>
            <a:r>
              <a:rPr lang="en-US" sz="3000" b="1" dirty="0"/>
              <a:t>Infrastructure </a:t>
            </a:r>
          </a:p>
          <a:p>
            <a:r>
              <a:rPr lang="en-US" sz="2400" dirty="0"/>
              <a:t>Networking</a:t>
            </a:r>
          </a:p>
          <a:p>
            <a:r>
              <a:rPr lang="en-US" sz="3000" b="1" dirty="0"/>
              <a:t>Security</a:t>
            </a:r>
          </a:p>
          <a:p>
            <a:r>
              <a:rPr lang="en-US" sz="2400" dirty="0"/>
              <a:t>DBA</a:t>
            </a:r>
          </a:p>
          <a:p>
            <a:r>
              <a:rPr lang="en-US" sz="3300" b="1" dirty="0"/>
              <a:t>QA </a:t>
            </a:r>
          </a:p>
          <a:p>
            <a:r>
              <a:rPr lang="en-US" sz="2400" dirty="0"/>
              <a:t>Release Management</a:t>
            </a:r>
          </a:p>
          <a:p>
            <a:r>
              <a:rPr lang="en-US" sz="2400" dirty="0"/>
              <a:t>Management</a:t>
            </a:r>
          </a:p>
          <a:p>
            <a:pPr marL="0" indent="0">
              <a:buNone/>
            </a:pPr>
            <a:endParaRPr lang="en-US" sz="2400" dirty="0"/>
          </a:p>
        </p:txBody>
      </p:sp>
      <p:sp>
        <p:nvSpPr>
          <p:cNvPr id="4" name="Rectangle 3">
            <a:extLst>
              <a:ext uri="{FF2B5EF4-FFF2-40B4-BE49-F238E27FC236}">
                <a16:creationId xmlns:a16="http://schemas.microsoft.com/office/drawing/2014/main" id="{702C9BCB-903B-4AD6-B0E8-F8008DA87E71}"/>
              </a:ext>
            </a:extLst>
          </p:cNvPr>
          <p:cNvSpPr/>
          <p:nvPr/>
        </p:nvSpPr>
        <p:spPr>
          <a:xfrm>
            <a:off x="4553082" y="2281737"/>
            <a:ext cx="6974665" cy="2862322"/>
          </a:xfrm>
          <a:prstGeom prst="rect">
            <a:avLst/>
          </a:prstGeom>
        </p:spPr>
        <p:txBody>
          <a:bodyPr wrap="square">
            <a:spAutoFit/>
          </a:bodyPr>
          <a:lstStyle/>
          <a:p>
            <a:r>
              <a:rPr lang="en-US" sz="3600" dirty="0"/>
              <a:t>DevOps is for </a:t>
            </a:r>
            <a:r>
              <a:rPr lang="en-US" sz="3600" b="1" dirty="0"/>
              <a:t>senior architects, developers and engineers as well as the Innovation and DevOps teams &amp; leadership</a:t>
            </a:r>
            <a:r>
              <a:rPr lang="en-US" sz="3600" dirty="0"/>
              <a:t>. </a:t>
            </a:r>
          </a:p>
          <a:p>
            <a:r>
              <a:rPr lang="en-US" sz="3600" dirty="0"/>
              <a:t>- Everyone enjoys the benefits</a:t>
            </a:r>
          </a:p>
        </p:txBody>
      </p:sp>
      <p:sp>
        <p:nvSpPr>
          <p:cNvPr id="5" name="Star: 24 Points 4">
            <a:extLst>
              <a:ext uri="{FF2B5EF4-FFF2-40B4-BE49-F238E27FC236}">
                <a16:creationId xmlns:a16="http://schemas.microsoft.com/office/drawing/2014/main" id="{D347B75E-B533-4F27-9F0A-01C80E2417A2}"/>
              </a:ext>
            </a:extLst>
          </p:cNvPr>
          <p:cNvSpPr/>
          <p:nvPr/>
        </p:nvSpPr>
        <p:spPr>
          <a:xfrm>
            <a:off x="3872011" y="5051272"/>
            <a:ext cx="7561142" cy="1486987"/>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OR Else??</a:t>
            </a:r>
          </a:p>
        </p:txBody>
      </p:sp>
    </p:spTree>
    <p:extLst>
      <p:ext uri="{BB962C8B-B14F-4D97-AF65-F5344CB8AC3E}">
        <p14:creationId xmlns:p14="http://schemas.microsoft.com/office/powerpoint/2010/main" val="161682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1E46B-4E9D-408C-8060-7CC7C587C2DC}"/>
              </a:ext>
            </a:extLst>
          </p:cNvPr>
          <p:cNvSpPr>
            <a:spLocks noGrp="1"/>
          </p:cNvSpPr>
          <p:nvPr>
            <p:ph type="title"/>
          </p:nvPr>
        </p:nvSpPr>
        <p:spPr/>
        <p:txBody>
          <a:bodyPr/>
          <a:lstStyle/>
          <a:p>
            <a:r>
              <a:rPr lang="en-US" dirty="0"/>
              <a:t>The right discussions with the right people</a:t>
            </a:r>
            <a:br>
              <a:rPr lang="en-US" dirty="0"/>
            </a:br>
            <a:r>
              <a:rPr lang="en-US" dirty="0"/>
              <a:t>Getting Started</a:t>
            </a:r>
          </a:p>
        </p:txBody>
      </p:sp>
      <p:sp>
        <p:nvSpPr>
          <p:cNvPr id="5" name="Content Placeholder 4">
            <a:extLst>
              <a:ext uri="{FF2B5EF4-FFF2-40B4-BE49-F238E27FC236}">
                <a16:creationId xmlns:a16="http://schemas.microsoft.com/office/drawing/2014/main" id="{934678C9-3593-4BE8-B726-2CB15908E954}"/>
              </a:ext>
            </a:extLst>
          </p:cNvPr>
          <p:cNvSpPr>
            <a:spLocks noGrp="1"/>
          </p:cNvSpPr>
          <p:nvPr>
            <p:ph idx="1"/>
          </p:nvPr>
        </p:nvSpPr>
        <p:spPr/>
        <p:txBody>
          <a:bodyPr>
            <a:normAutofit lnSpcReduction="10000"/>
          </a:bodyPr>
          <a:lstStyle/>
          <a:p>
            <a:r>
              <a:rPr lang="en-US" dirty="0"/>
              <a:t>Champion?  (CIO, COO, Dev Manager, Innovations Manager, DevOps Manager, Director of IT, Other?</a:t>
            </a:r>
          </a:p>
          <a:p>
            <a:pPr lvl="1"/>
            <a:r>
              <a:rPr lang="en-US" dirty="0"/>
              <a:t>Discussion depends on Role</a:t>
            </a:r>
          </a:p>
          <a:p>
            <a:pPr lvl="1"/>
            <a:r>
              <a:rPr lang="en-US" dirty="0"/>
              <a:t>Objective: Fill a fundamental Need</a:t>
            </a:r>
          </a:p>
          <a:p>
            <a:pPr lvl="1"/>
            <a:r>
              <a:rPr lang="en-US" dirty="0"/>
              <a:t>Start with broad advantages </a:t>
            </a:r>
          </a:p>
          <a:p>
            <a:pPr lvl="2"/>
            <a:r>
              <a:rPr lang="en-US" dirty="0"/>
              <a:t>Significantly reduce cost of Application build and deployment</a:t>
            </a:r>
          </a:p>
          <a:p>
            <a:pPr lvl="2"/>
            <a:r>
              <a:rPr lang="en-US" dirty="0"/>
              <a:t>Shorten Development cycle by months</a:t>
            </a:r>
          </a:p>
          <a:p>
            <a:pPr lvl="2"/>
            <a:r>
              <a:rPr lang="en-US" dirty="0"/>
              <a:t>Increase Customer Satisfaction</a:t>
            </a:r>
          </a:p>
          <a:p>
            <a:pPr lvl="2"/>
            <a:r>
              <a:rPr lang="en-US" dirty="0"/>
              <a:t>Get cross functional teams working together</a:t>
            </a:r>
          </a:p>
          <a:p>
            <a:pPr lvl="2"/>
            <a:r>
              <a:rPr lang="en-US" dirty="0"/>
              <a:t>Increase technical staff skills</a:t>
            </a:r>
          </a:p>
          <a:p>
            <a:pPr lvl="1"/>
            <a:r>
              <a:rPr lang="en-US" dirty="0"/>
              <a:t>Ask probing questions</a:t>
            </a:r>
          </a:p>
          <a:p>
            <a:pPr lvl="2"/>
            <a:r>
              <a:rPr lang="en-US" dirty="0"/>
              <a:t>What are some of the biggest challenges you and your organization are facing now?</a:t>
            </a:r>
          </a:p>
          <a:p>
            <a:pPr lvl="2"/>
            <a:r>
              <a:rPr lang="en-US" dirty="0"/>
              <a:t>Drill down into the answers to find how DevOps helps solve those challenges</a:t>
            </a:r>
          </a:p>
          <a:p>
            <a:pPr lvl="2"/>
            <a:endParaRPr lang="en-US" dirty="0"/>
          </a:p>
          <a:p>
            <a:endParaRPr lang="en-US" dirty="0"/>
          </a:p>
          <a:p>
            <a:endParaRPr lang="en-US" dirty="0"/>
          </a:p>
        </p:txBody>
      </p:sp>
    </p:spTree>
    <p:extLst>
      <p:ext uri="{BB962C8B-B14F-4D97-AF65-F5344CB8AC3E}">
        <p14:creationId xmlns:p14="http://schemas.microsoft.com/office/powerpoint/2010/main" val="68764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101933"/>
          </a:xfrm>
        </p:spPr>
        <p:txBody>
          <a:bodyPr>
            <a:noAutofit/>
          </a:bodyPr>
          <a:lstStyle/>
          <a:p>
            <a:pPr algn="ctr" defTabSz="913507"/>
            <a:r>
              <a:rPr lang="en-US" altLang="ja-JP" sz="3529" dirty="0">
                <a:gradFill>
                  <a:gsLst>
                    <a:gs pos="1250">
                      <a:schemeClr val="tx2"/>
                    </a:gs>
                    <a:gs pos="100000">
                      <a:schemeClr val="tx2"/>
                    </a:gs>
                  </a:gsLst>
                  <a:lin ang="0" scaled="0"/>
                </a:gradFill>
                <a:cs typeface="Segoe UI"/>
              </a:rPr>
              <a:t>DevOps is the union of people, process, and tools </a:t>
            </a:r>
            <a:br>
              <a:rPr lang="en-US" altLang="ja-JP" sz="3529" dirty="0">
                <a:gradFill>
                  <a:gsLst>
                    <a:gs pos="1250">
                      <a:schemeClr val="tx2"/>
                    </a:gs>
                    <a:gs pos="100000">
                      <a:schemeClr val="tx2"/>
                    </a:gs>
                  </a:gsLst>
                  <a:lin ang="0" scaled="0"/>
                </a:gradFill>
                <a:cs typeface="Segoe UI"/>
              </a:rPr>
            </a:br>
            <a:r>
              <a:rPr lang="en-US" altLang="ja-JP" sz="3529" dirty="0">
                <a:gradFill>
                  <a:gsLst>
                    <a:gs pos="1250">
                      <a:schemeClr val="tx2"/>
                    </a:gs>
                    <a:gs pos="100000">
                      <a:schemeClr val="tx2"/>
                    </a:gs>
                  </a:gsLst>
                  <a:lin ang="0" scaled="0"/>
                </a:gradFill>
                <a:cs typeface="Segoe UI"/>
              </a:rPr>
              <a:t>to enable continuous delivery of value of our end uses. </a:t>
            </a:r>
            <a:endParaRPr lang="ja-JP" altLang="en-US" sz="3529" dirty="0">
              <a:gradFill>
                <a:gsLst>
                  <a:gs pos="1250">
                    <a:schemeClr val="tx2"/>
                  </a:gs>
                  <a:gs pos="100000">
                    <a:schemeClr val="tx2"/>
                  </a:gs>
                </a:gsLst>
                <a:lin ang="0" scaled="0"/>
              </a:gradFill>
            </a:endParaRPr>
          </a:p>
        </p:txBody>
      </p:sp>
      <p:grpSp>
        <p:nvGrpSpPr>
          <p:cNvPr id="8" name="Group 7"/>
          <p:cNvGrpSpPr/>
          <p:nvPr/>
        </p:nvGrpSpPr>
        <p:grpSpPr>
          <a:xfrm>
            <a:off x="4274539" y="4943389"/>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Process</a:t>
              </a:r>
              <a:endParaRPr lang="ja-JP" altLang="en-US" sz="3920" dirty="0">
                <a:ln w="0"/>
                <a:gradFill>
                  <a:gsLst>
                    <a:gs pos="1250">
                      <a:schemeClr val="bg1"/>
                    </a:gs>
                    <a:gs pos="100000">
                      <a:schemeClr val="bg1"/>
                    </a:gs>
                  </a:gsLst>
                  <a:lin ang="0" scaled="0"/>
                </a:gradFill>
              </a:endParaRPr>
            </a:p>
          </p:txBody>
        </p:sp>
      </p:grpSp>
      <p:grpSp>
        <p:nvGrpSpPr>
          <p:cNvPr id="9" name="Group 8"/>
          <p:cNvGrpSpPr/>
          <p:nvPr/>
        </p:nvGrpSpPr>
        <p:grpSpPr>
          <a:xfrm>
            <a:off x="8046854" y="4943390"/>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Tools</a:t>
              </a:r>
              <a:endParaRPr lang="ja-JP" altLang="en-US" sz="3920" dirty="0">
                <a:ln w="0"/>
                <a:gradFill>
                  <a:gsLst>
                    <a:gs pos="1250">
                      <a:schemeClr val="bg1"/>
                    </a:gs>
                    <a:gs pos="100000">
                      <a:schemeClr val="bg1"/>
                    </a:gs>
                  </a:gsLst>
                  <a:lin ang="0" scaled="0"/>
                </a:gradFill>
              </a:endParaRPr>
            </a:p>
          </p:txBody>
        </p:sp>
      </p:grpSp>
      <p:grpSp>
        <p:nvGrpSpPr>
          <p:cNvPr id="19" name="Group 18"/>
          <p:cNvGrpSpPr/>
          <p:nvPr/>
        </p:nvGrpSpPr>
        <p:grpSpPr>
          <a:xfrm>
            <a:off x="502222" y="4948600"/>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People</a:t>
              </a:r>
              <a:endParaRPr lang="ja-JP" altLang="en-US" sz="3920" dirty="0">
                <a:ln w="0"/>
                <a:gradFill>
                  <a:gsLst>
                    <a:gs pos="1250">
                      <a:schemeClr val="bg1"/>
                    </a:gs>
                    <a:gs pos="100000">
                      <a:schemeClr val="bg1"/>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06" y="1491890"/>
            <a:ext cx="1691063" cy="3026756"/>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2004" y="1863562"/>
            <a:ext cx="1303997" cy="2559869"/>
          </a:xfrm>
          <a:prstGeom prst="rect">
            <a:avLst/>
          </a:prstGeom>
        </p:spPr>
      </p:pic>
      <p:grpSp>
        <p:nvGrpSpPr>
          <p:cNvPr id="5" name="Group 4"/>
          <p:cNvGrpSpPr/>
          <p:nvPr/>
        </p:nvGrpSpPr>
        <p:grpSpPr>
          <a:xfrm>
            <a:off x="4478999" y="1490603"/>
            <a:ext cx="3234003" cy="3235117"/>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grpSp>
      <p:grpSp>
        <p:nvGrpSpPr>
          <p:cNvPr id="4" name="Group 4"/>
          <p:cNvGrpSpPr>
            <a:grpSpLocks noChangeAspect="1"/>
          </p:cNvGrpSpPr>
          <p:nvPr/>
        </p:nvGrpSpPr>
        <p:grpSpPr bwMode="auto">
          <a:xfrm>
            <a:off x="7746214" y="62135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grpSp>
      <p:sp>
        <p:nvSpPr>
          <p:cNvPr id="25" name="TextBox 24"/>
          <p:cNvSpPr txBox="1"/>
          <p:nvPr/>
        </p:nvSpPr>
        <p:spPr>
          <a:xfrm>
            <a:off x="1144463" y="2655652"/>
            <a:ext cx="751236"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tx1">
                        <a:lumMod val="50000"/>
                      </a:schemeClr>
                    </a:gs>
                    <a:gs pos="30000">
                      <a:schemeClr val="tx1">
                        <a:lumMod val="50000"/>
                      </a:schemeClr>
                    </a:gs>
                  </a:gsLst>
                  <a:lin ang="5400000" scaled="0"/>
                </a:gradFill>
              </a:rPr>
              <a:t>DEV</a:t>
            </a:r>
            <a:endParaRPr lang="ja-JP" altLang="en-US" sz="1568" b="1" dirty="0">
              <a:gradFill>
                <a:gsLst>
                  <a:gs pos="2917">
                    <a:schemeClr val="tx1">
                      <a:lumMod val="50000"/>
                    </a:schemeClr>
                  </a:gs>
                  <a:gs pos="30000">
                    <a:schemeClr val="tx1">
                      <a:lumMod val="50000"/>
                    </a:schemeClr>
                  </a:gs>
                </a:gsLst>
                <a:lin ang="5400000" scaled="0"/>
              </a:gradFill>
            </a:endParaRPr>
          </a:p>
        </p:txBody>
      </p:sp>
      <p:pic>
        <p:nvPicPr>
          <p:cNvPr id="56" name="Picture 55"/>
          <p:cNvPicPr>
            <a:picLocks/>
          </p:cNvPicPr>
          <p:nvPr/>
        </p:nvPicPr>
        <p:blipFill>
          <a:blip r:embed="rId9"/>
          <a:stretch>
            <a:fillRect/>
          </a:stretch>
        </p:blipFill>
        <p:spPr>
          <a:xfrm>
            <a:off x="2581197" y="2316989"/>
            <a:ext cx="121204" cy="134464"/>
          </a:xfrm>
          <a:prstGeom prst="rect">
            <a:avLst/>
          </a:prstGeom>
        </p:spPr>
      </p:pic>
      <p:pic>
        <p:nvPicPr>
          <p:cNvPr id="57" name="Picture 56"/>
          <p:cNvPicPr>
            <a:picLocks/>
          </p:cNvPicPr>
          <p:nvPr/>
        </p:nvPicPr>
        <p:blipFill>
          <a:blip r:embed="rId9"/>
          <a:stretch>
            <a:fillRect/>
          </a:stretch>
        </p:blipFill>
        <p:spPr>
          <a:xfrm flipH="1">
            <a:off x="2850343" y="2316989"/>
            <a:ext cx="121204" cy="134464"/>
          </a:xfrm>
          <a:prstGeom prst="rect">
            <a:avLst/>
          </a:prstGeom>
        </p:spPr>
      </p:pic>
      <p:sp>
        <p:nvSpPr>
          <p:cNvPr id="58" name="TextBox 57"/>
          <p:cNvSpPr txBox="1"/>
          <p:nvPr/>
        </p:nvSpPr>
        <p:spPr>
          <a:xfrm>
            <a:off x="2402004" y="2655652"/>
            <a:ext cx="751802"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bg1"/>
                    </a:gs>
                    <a:gs pos="30000">
                      <a:schemeClr val="bg1"/>
                    </a:gs>
                  </a:gsLst>
                  <a:lin ang="5400000" scaled="0"/>
                </a:gradFill>
              </a:rPr>
              <a:t>OPS</a:t>
            </a:r>
            <a:endParaRPr lang="ja-JP" altLang="en-US" sz="1568" b="1" dirty="0">
              <a:gradFill>
                <a:gsLst>
                  <a:gs pos="2917">
                    <a:schemeClr val="bg1"/>
                  </a:gs>
                  <a:gs pos="30000">
                    <a:schemeClr val="bg1"/>
                  </a:gs>
                </a:gsLst>
                <a:lin ang="5400000" scaled="0"/>
              </a:gradFill>
            </a:endParaRPr>
          </a:p>
        </p:txBody>
      </p:sp>
      <p:sp>
        <p:nvSpPr>
          <p:cNvPr id="3" name="TextBox 2">
            <a:extLst>
              <a:ext uri="{FF2B5EF4-FFF2-40B4-BE49-F238E27FC236}">
                <a16:creationId xmlns:a16="http://schemas.microsoft.com/office/drawing/2014/main" id="{03F88470-A6AE-48A8-B3A0-9DFD75069A7C}"/>
              </a:ext>
            </a:extLst>
          </p:cNvPr>
          <p:cNvSpPr txBox="1"/>
          <p:nvPr/>
        </p:nvSpPr>
        <p:spPr>
          <a:xfrm>
            <a:off x="1" y="5998560"/>
            <a:ext cx="12152060" cy="960263"/>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Shared Mission:</a:t>
            </a:r>
            <a:br>
              <a:rPr lang="en-US" sz="2000" b="1" dirty="0">
                <a:gradFill>
                  <a:gsLst>
                    <a:gs pos="2917">
                      <a:schemeClr val="tx1"/>
                    </a:gs>
                    <a:gs pos="30000">
                      <a:schemeClr val="tx1"/>
                    </a:gs>
                  </a:gsLst>
                  <a:lin ang="5400000" scaled="0"/>
                </a:gradFill>
              </a:rPr>
            </a:br>
            <a:r>
              <a:rPr lang="en-US" sz="2800" b="1" dirty="0">
                <a:gradFill>
                  <a:gsLst>
                    <a:gs pos="2917">
                      <a:schemeClr val="tx1"/>
                    </a:gs>
                    <a:gs pos="30000">
                      <a:schemeClr val="tx1"/>
                    </a:gs>
                  </a:gsLst>
                  <a:lin ang="5400000" scaled="0"/>
                </a:gradFill>
              </a:rPr>
              <a:t>Deliver a great product that inspires our customers to become raving fans</a:t>
            </a:r>
          </a:p>
        </p:txBody>
      </p:sp>
    </p:spTree>
    <p:extLst>
      <p:ext uri="{BB962C8B-B14F-4D97-AF65-F5344CB8AC3E}">
        <p14:creationId xmlns:p14="http://schemas.microsoft.com/office/powerpoint/2010/main" val="28141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normAutofit fontScale="90000"/>
          </a:bodyPr>
          <a:lstStyle/>
          <a:p>
            <a:pPr algn="ctr"/>
            <a:r>
              <a:rPr lang="en-US" b="1" dirty="0"/>
              <a:t>Culture Change &amp; Digital Transformation</a:t>
            </a:r>
          </a:p>
        </p:txBody>
      </p:sp>
    </p:spTree>
    <p:extLst>
      <p:ext uri="{BB962C8B-B14F-4D97-AF65-F5344CB8AC3E}">
        <p14:creationId xmlns:p14="http://schemas.microsoft.com/office/powerpoint/2010/main" val="789832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42929"/>
            <a:ext cx="10515600" cy="1325563"/>
          </a:xfrm>
        </p:spPr>
        <p:txBody>
          <a:bodyPr/>
          <a:lstStyle/>
          <a:p>
            <a:r>
              <a:rPr lang="en-US" dirty="0">
                <a:gradFill>
                  <a:gsLst>
                    <a:gs pos="1250">
                      <a:schemeClr val="tx2"/>
                    </a:gs>
                    <a:gs pos="100000">
                      <a:schemeClr val="tx2"/>
                    </a:gs>
                  </a:gsLst>
                  <a:lin ang="0" scaled="0"/>
                </a:gradFill>
              </a:rPr>
              <a:t>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241381"/>
          </a:xfrm>
          <a:prstGeom prst="rect">
            <a:avLst/>
          </a:prstGeom>
        </p:spPr>
        <p:txBody>
          <a:bodyPr wrap="square">
            <a:spAutoFit/>
          </a:bodyPr>
          <a:lstStyle/>
          <a:p>
            <a:r>
              <a:rPr lang="en-US" sz="980" i="1" dirty="0">
                <a:hlinkClick r:id="rId3"/>
              </a:rPr>
              <a:t>http://www.itproguy.com/devops-practices/</a:t>
            </a:r>
            <a:r>
              <a:rPr lang="en-US" sz="980" i="1" dirty="0"/>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Primary</a:t>
            </a:r>
            <a:endParaRPr kumimoji="1" lang="ja-JP" altLang="en-US" sz="3529" b="1" dirty="0" err="1">
              <a:gradFill>
                <a:gsLst>
                  <a:gs pos="2917">
                    <a:schemeClr val="tx1"/>
                  </a:gs>
                  <a:gs pos="30000">
                    <a:schemeClr val="tx1"/>
                  </a:gs>
                </a:gsLst>
                <a:lin ang="5400000" scaled="0"/>
              </a:gradFill>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Secondary</a:t>
            </a:r>
            <a:endParaRPr kumimoji="1" lang="ja-JP" altLang="en-US" sz="3529"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960967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9208"/>
          </a:xfrm>
        </p:spPr>
        <p:txBody>
          <a:bodyPr/>
          <a:lstStyle/>
          <a:p>
            <a:r>
              <a:rPr lang="en-US" dirty="0"/>
              <a:t>Role of Security in DevOps </a:t>
            </a:r>
            <a:r>
              <a:rPr lang="en-US" sz="2800" dirty="0"/>
              <a:t>aka DevSecOps</a:t>
            </a:r>
            <a:endParaRPr lang="en-US" dirty="0"/>
          </a:p>
        </p:txBody>
      </p:sp>
      <p:sp>
        <p:nvSpPr>
          <p:cNvPr id="3" name="Rectangle 2"/>
          <p:cNvSpPr/>
          <p:nvPr/>
        </p:nvSpPr>
        <p:spPr>
          <a:xfrm>
            <a:off x="457999" y="1218912"/>
            <a:ext cx="11276000" cy="738664"/>
          </a:xfrm>
          <a:prstGeom prst="rect">
            <a:avLst/>
          </a:prstGeom>
        </p:spPr>
        <p:txBody>
          <a:bodyPr wrap="square" lIns="0" tIns="0" rIns="0" bIns="0">
            <a:spAutoFit/>
          </a:bodyPr>
          <a:lstStyle/>
          <a:p>
            <a:r>
              <a:rPr lang="en-US" sz="2400" dirty="0">
                <a:latin typeface="+mj-lt"/>
              </a:rPr>
              <a:t>Incorporate security necessities into every aspect of the business; enable others to automate compliance</a:t>
            </a:r>
          </a:p>
        </p:txBody>
      </p:sp>
      <p:grpSp>
        <p:nvGrpSpPr>
          <p:cNvPr id="6" name="Group 5"/>
          <p:cNvGrpSpPr/>
          <p:nvPr/>
        </p:nvGrpSpPr>
        <p:grpSpPr>
          <a:xfrm>
            <a:off x="458001" y="2057429"/>
            <a:ext cx="5478109" cy="4388814"/>
            <a:chOff x="457200" y="2125663"/>
            <a:chExt cx="5478887" cy="4389437"/>
          </a:xfrm>
        </p:grpSpPr>
        <p:grpSp>
          <p:nvGrpSpPr>
            <p:cNvPr id="8" name="Group 7"/>
            <p:cNvGrpSpPr/>
            <p:nvPr/>
          </p:nvGrpSpPr>
          <p:grpSpPr>
            <a:xfrm>
              <a:off x="756485" y="2437957"/>
              <a:ext cx="4917175" cy="3769788"/>
              <a:chOff x="386471" y="2361235"/>
              <a:chExt cx="5614086" cy="4289918"/>
            </a:xfrm>
          </p:grpSpPr>
          <p:sp>
            <p:nvSpPr>
              <p:cNvPr id="29" name="Freeform: Shape 28"/>
              <p:cNvSpPr/>
              <p:nvPr/>
            </p:nvSpPr>
            <p:spPr bwMode="auto">
              <a:xfrm>
                <a:off x="2212987" y="2361235"/>
                <a:ext cx="2916158" cy="2622569"/>
              </a:xfrm>
              <a:custGeom>
                <a:avLst/>
                <a:gdLst>
                  <a:gd name="connsiteX0" fmla="*/ 1608881 w 3207256"/>
                  <a:gd name="connsiteY0" fmla="*/ 0 h 2884360"/>
                  <a:gd name="connsiteX1" fmla="*/ 3185075 w 3207256"/>
                  <a:gd name="connsiteY1" fmla="*/ 1284636 h 2884360"/>
                  <a:gd name="connsiteX2" fmla="*/ 3207256 w 3207256"/>
                  <a:gd name="connsiteY2" fmla="*/ 1429970 h 2884360"/>
                  <a:gd name="connsiteX3" fmla="*/ 3201669 w 3207256"/>
                  <a:gd name="connsiteY3" fmla="*/ 1426576 h 2884360"/>
                  <a:gd name="connsiteX4" fmla="*/ 2370620 w 3207256"/>
                  <a:gd name="connsiteY4" fmla="*/ 1216146 h 2884360"/>
                  <a:gd name="connsiteX5" fmla="*/ 636136 w 3207256"/>
                  <a:gd name="connsiteY5" fmla="*/ 2781371 h 2884360"/>
                  <a:gd name="connsiteX6" fmla="*/ 630935 w 3207256"/>
                  <a:gd name="connsiteY6" fmla="*/ 2884360 h 2884360"/>
                  <a:gd name="connsiteX7" fmla="*/ 585484 w 3207256"/>
                  <a:gd name="connsiteY7" fmla="*/ 2850372 h 2884360"/>
                  <a:gd name="connsiteX8" fmla="*/ 0 w 3207256"/>
                  <a:gd name="connsiteY8" fmla="*/ 1608881 h 2884360"/>
                  <a:gd name="connsiteX9" fmla="*/ 1608881 w 3207256"/>
                  <a:gd name="connsiteY9" fmla="*/ 0 h 288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256" h="2884360">
                    <a:moveTo>
                      <a:pt x="1608881" y="0"/>
                    </a:moveTo>
                    <a:cubicBezTo>
                      <a:pt x="2386371" y="0"/>
                      <a:pt x="3035053" y="551496"/>
                      <a:pt x="3185075" y="1284636"/>
                    </a:cubicBezTo>
                    <a:lnTo>
                      <a:pt x="3207256" y="1429970"/>
                    </a:lnTo>
                    <a:lnTo>
                      <a:pt x="3201669" y="1426576"/>
                    </a:lnTo>
                    <a:cubicBezTo>
                      <a:pt x="2954629" y="1292375"/>
                      <a:pt x="2671527" y="1216146"/>
                      <a:pt x="2370620" y="1216146"/>
                    </a:cubicBezTo>
                    <a:cubicBezTo>
                      <a:pt x="1467901" y="1216146"/>
                      <a:pt x="725420" y="1902207"/>
                      <a:pt x="636136" y="2781371"/>
                    </a:cubicBezTo>
                    <a:lnTo>
                      <a:pt x="630935" y="2884360"/>
                    </a:lnTo>
                    <a:lnTo>
                      <a:pt x="585484" y="2850372"/>
                    </a:lnTo>
                    <a:cubicBezTo>
                      <a:pt x="227914" y="2555279"/>
                      <a:pt x="0" y="2108696"/>
                      <a:pt x="0" y="1608881"/>
                    </a:cubicBezTo>
                    <a:cubicBezTo>
                      <a:pt x="0" y="720321"/>
                      <a:pt x="720321" y="0"/>
                      <a:pt x="160888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p:cNvSpPr/>
              <p:nvPr/>
            </p:nvSpPr>
            <p:spPr bwMode="auto">
              <a:xfrm>
                <a:off x="3677437" y="3589389"/>
                <a:ext cx="2153863" cy="2925710"/>
              </a:xfrm>
              <a:custGeom>
                <a:avLst/>
                <a:gdLst>
                  <a:gd name="connsiteX0" fmla="*/ 759986 w 2368867"/>
                  <a:gd name="connsiteY0" fmla="*/ 0 h 3217762"/>
                  <a:gd name="connsiteX1" fmla="*/ 2368867 w 2368867"/>
                  <a:gd name="connsiteY1" fmla="*/ 1608881 h 3217762"/>
                  <a:gd name="connsiteX2" fmla="*/ 759986 w 2368867"/>
                  <a:gd name="connsiteY2" fmla="*/ 3217762 h 3217762"/>
                  <a:gd name="connsiteX3" fmla="*/ 133737 w 2368867"/>
                  <a:gd name="connsiteY3" fmla="*/ 3091328 h 3217762"/>
                  <a:gd name="connsiteX4" fmla="*/ 0 w 2368867"/>
                  <a:gd name="connsiteY4" fmla="*/ 3026904 h 3217762"/>
                  <a:gd name="connsiteX5" fmla="*/ 97172 w 2368867"/>
                  <a:gd name="connsiteY5" fmla="*/ 2954240 h 3217762"/>
                  <a:gd name="connsiteX6" fmla="*/ 731639 w 2368867"/>
                  <a:gd name="connsiteY6" fmla="*/ 1608881 h 3217762"/>
                  <a:gd name="connsiteX7" fmla="*/ 97172 w 2368867"/>
                  <a:gd name="connsiteY7" fmla="*/ 263523 h 3217762"/>
                  <a:gd name="connsiteX8" fmla="*/ 0 w 2368867"/>
                  <a:gd name="connsiteY8" fmla="*/ 190859 h 3217762"/>
                  <a:gd name="connsiteX9" fmla="*/ 133737 w 2368867"/>
                  <a:gd name="connsiteY9" fmla="*/ 126434 h 3217762"/>
                  <a:gd name="connsiteX10" fmla="*/ 759986 w 2368867"/>
                  <a:gd name="connsiteY10" fmla="*/ 0 h 321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867" h="3217762">
                    <a:moveTo>
                      <a:pt x="759986" y="0"/>
                    </a:moveTo>
                    <a:cubicBezTo>
                      <a:pt x="1648546" y="0"/>
                      <a:pt x="2368867" y="720321"/>
                      <a:pt x="2368867" y="1608881"/>
                    </a:cubicBezTo>
                    <a:cubicBezTo>
                      <a:pt x="2368867" y="2497441"/>
                      <a:pt x="1648546" y="3217762"/>
                      <a:pt x="759986" y="3217762"/>
                    </a:cubicBezTo>
                    <a:cubicBezTo>
                      <a:pt x="537846" y="3217762"/>
                      <a:pt x="326221" y="3172742"/>
                      <a:pt x="133737" y="3091328"/>
                    </a:cubicBezTo>
                    <a:lnTo>
                      <a:pt x="0" y="3026904"/>
                    </a:lnTo>
                    <a:lnTo>
                      <a:pt x="97172" y="2954240"/>
                    </a:lnTo>
                    <a:cubicBezTo>
                      <a:pt x="484657" y="2634459"/>
                      <a:pt x="731639" y="2150513"/>
                      <a:pt x="731639" y="1608881"/>
                    </a:cubicBezTo>
                    <a:cubicBezTo>
                      <a:pt x="731639" y="1067249"/>
                      <a:pt x="484657" y="583304"/>
                      <a:pt x="97172" y="263523"/>
                    </a:cubicBezTo>
                    <a:lnTo>
                      <a:pt x="0" y="190859"/>
                    </a:lnTo>
                    <a:lnTo>
                      <a:pt x="133737" y="126434"/>
                    </a:lnTo>
                    <a:cubicBezTo>
                      <a:pt x="326221" y="45020"/>
                      <a:pt x="537846" y="0"/>
                      <a:pt x="759986"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p:cNvSpPr/>
              <p:nvPr/>
            </p:nvSpPr>
            <p:spPr bwMode="auto">
              <a:xfrm>
                <a:off x="1294573" y="3749462"/>
                <a:ext cx="2900007" cy="2765638"/>
              </a:xfrm>
              <a:custGeom>
                <a:avLst/>
                <a:gdLst>
                  <a:gd name="connsiteX0" fmla="*/ 879634 w 3189493"/>
                  <a:gd name="connsiteY0" fmla="*/ 0 h 3041711"/>
                  <a:gd name="connsiteX1" fmla="*/ 875489 w 3189493"/>
                  <a:gd name="connsiteY1" fmla="*/ 82079 h 3041711"/>
                  <a:gd name="connsiteX2" fmla="*/ 2618975 w 3189493"/>
                  <a:gd name="connsiteY2" fmla="*/ 1825565 h 3041711"/>
                  <a:gd name="connsiteX3" fmla="*/ 3137435 w 3189493"/>
                  <a:gd name="connsiteY3" fmla="*/ 1747181 h 3041711"/>
                  <a:gd name="connsiteX4" fmla="*/ 3189493 w 3189493"/>
                  <a:gd name="connsiteY4" fmla="*/ 1728128 h 3041711"/>
                  <a:gd name="connsiteX5" fmla="*/ 3185075 w 3189493"/>
                  <a:gd name="connsiteY5" fmla="*/ 1757076 h 3041711"/>
                  <a:gd name="connsiteX6" fmla="*/ 1608881 w 3189493"/>
                  <a:gd name="connsiteY6" fmla="*/ 3041711 h 3041711"/>
                  <a:gd name="connsiteX7" fmla="*/ 0 w 3189493"/>
                  <a:gd name="connsiteY7" fmla="*/ 1432830 h 3041711"/>
                  <a:gd name="connsiteX8" fmla="*/ 841993 w 3189493"/>
                  <a:gd name="connsiteY8" fmla="*/ 18133 h 30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9493" h="3041711">
                    <a:moveTo>
                      <a:pt x="879634" y="0"/>
                    </a:moveTo>
                    <a:lnTo>
                      <a:pt x="875489" y="82079"/>
                    </a:lnTo>
                    <a:cubicBezTo>
                      <a:pt x="875489" y="1044980"/>
                      <a:pt x="1656074" y="1825565"/>
                      <a:pt x="2618975" y="1825565"/>
                    </a:cubicBezTo>
                    <a:cubicBezTo>
                      <a:pt x="2799519" y="1825565"/>
                      <a:pt x="2973653" y="1798123"/>
                      <a:pt x="3137435" y="1747181"/>
                    </a:cubicBezTo>
                    <a:lnTo>
                      <a:pt x="3189493" y="1728128"/>
                    </a:lnTo>
                    <a:lnTo>
                      <a:pt x="3185075" y="1757076"/>
                    </a:lnTo>
                    <a:cubicBezTo>
                      <a:pt x="3035053" y="2490215"/>
                      <a:pt x="2386371" y="3041711"/>
                      <a:pt x="1608881" y="3041711"/>
                    </a:cubicBezTo>
                    <a:cubicBezTo>
                      <a:pt x="720321" y="3041711"/>
                      <a:pt x="0" y="2321390"/>
                      <a:pt x="0" y="1432830"/>
                    </a:cubicBezTo>
                    <a:cubicBezTo>
                      <a:pt x="0" y="821945"/>
                      <a:pt x="340465" y="290580"/>
                      <a:pt x="841993" y="18133"/>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2922609" y="4271446"/>
                <a:ext cx="1240954" cy="737992"/>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ctr">
                  <a:spcBef>
                    <a:spcPts val="200"/>
                  </a:spcBef>
                </a:pPr>
                <a:r>
                  <a:rPr lang="en-US" sz="2400" dirty="0">
                    <a:ln>
                      <a:noFill/>
                    </a:ln>
                    <a:solidFill>
                      <a:schemeClr val="tx2"/>
                    </a:solidFill>
                    <a:latin typeface="+mn-lt"/>
                    <a:cs typeface="Segoe UI Semibold" panose="020B0702040204020203" pitchFamily="34" charset="0"/>
                  </a:rPr>
                  <a:t>TRUST</a:t>
                </a:r>
                <a:endParaRPr lang="en-US" sz="1800" dirty="0">
                  <a:ln>
                    <a:noFill/>
                  </a:ln>
                  <a:solidFill>
                    <a:schemeClr val="tx2"/>
                  </a:solidFill>
                  <a:latin typeface="+mn-lt"/>
                  <a:cs typeface="Segoe UI Semibold" panose="020B0702040204020203" pitchFamily="34" charset="0"/>
                </a:endParaRPr>
              </a:p>
            </p:txBody>
          </p:sp>
          <p:sp>
            <p:nvSpPr>
              <p:cNvPr id="33" name="TextBox 32"/>
              <p:cNvSpPr txBox="1"/>
              <p:nvPr/>
            </p:nvSpPr>
            <p:spPr>
              <a:xfrm>
                <a:off x="2667517" y="2607733"/>
                <a:ext cx="2219802" cy="918737"/>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spcBef>
                    <a:spcPts val="200"/>
                  </a:spcBef>
                </a:pPr>
                <a:r>
                  <a:rPr lang="en-US" sz="1100" dirty="0">
                    <a:ln>
                      <a:noFill/>
                    </a:ln>
                    <a:solidFill>
                      <a:schemeClr val="bg1"/>
                    </a:solidFill>
                    <a:latin typeface="+mn-lt"/>
                  </a:rPr>
                  <a:t>Culture, politics, processes</a:t>
                </a:r>
                <a:br>
                  <a:rPr lang="en-US" sz="1100" dirty="0">
                    <a:ln>
                      <a:noFill/>
                    </a:ln>
                    <a:solidFill>
                      <a:schemeClr val="bg1"/>
                    </a:solidFill>
                    <a:latin typeface="+mn-lt"/>
                  </a:rPr>
                </a:br>
                <a:r>
                  <a:rPr lang="en-US" sz="1100" dirty="0">
                    <a:ln>
                      <a:noFill/>
                    </a:ln>
                    <a:solidFill>
                      <a:schemeClr val="bg1"/>
                    </a:solidFill>
                    <a:latin typeface="+mn-lt"/>
                  </a:rPr>
                  <a:t>&amp; laws that determine how a company should conduct itself.</a:t>
                </a:r>
              </a:p>
            </p:txBody>
          </p:sp>
          <p:sp>
            <p:nvSpPr>
              <p:cNvPr id="34" name="TextBox 33"/>
              <p:cNvSpPr txBox="1"/>
              <p:nvPr/>
            </p:nvSpPr>
            <p:spPr>
              <a:xfrm>
                <a:off x="4355742" y="4435274"/>
                <a:ext cx="1207908" cy="125535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r">
                  <a:spcBef>
                    <a:spcPts val="200"/>
                  </a:spcBef>
                </a:pPr>
                <a:r>
                  <a:rPr lang="en-US" sz="1100" dirty="0">
                    <a:ln>
                      <a:noFill/>
                    </a:ln>
                    <a:solidFill>
                      <a:schemeClr val="bg1"/>
                    </a:solidFill>
                    <a:latin typeface="+mn-lt"/>
                  </a:rPr>
                  <a:t>Effect if uncertainty on organizational objectives.</a:t>
                </a:r>
              </a:p>
            </p:txBody>
          </p:sp>
          <p:sp>
            <p:nvSpPr>
              <p:cNvPr id="35" name="TextBox 34"/>
              <p:cNvSpPr txBox="1"/>
              <p:nvPr/>
            </p:nvSpPr>
            <p:spPr>
              <a:xfrm>
                <a:off x="1732937" y="5241446"/>
                <a:ext cx="2048990" cy="85532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nSpc>
                    <a:spcPct val="90000"/>
                  </a:lnSpc>
                  <a:spcBef>
                    <a:spcPts val="200"/>
                  </a:spcBef>
                </a:pPr>
                <a:r>
                  <a:rPr lang="en-US" sz="1100" dirty="0">
                    <a:ln>
                      <a:noFill/>
                    </a:ln>
                    <a:solidFill>
                      <a:schemeClr val="bg1"/>
                    </a:solidFill>
                    <a:latin typeface="+mn-lt"/>
                  </a:rPr>
                  <a:t>Act of adhering &amp; demonstrating adherence to laws, regulations, corporate policies &amp; procedures.</a:t>
                </a:r>
              </a:p>
            </p:txBody>
          </p:sp>
          <p:sp>
            <p:nvSpPr>
              <p:cNvPr id="36" name="Rectangle 35"/>
              <p:cNvSpPr/>
              <p:nvPr/>
            </p:nvSpPr>
            <p:spPr>
              <a:xfrm>
                <a:off x="386471" y="6260268"/>
                <a:ext cx="1701278"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COMPLIANCE</a:t>
                </a:r>
              </a:p>
            </p:txBody>
          </p:sp>
          <p:sp>
            <p:nvSpPr>
              <p:cNvPr id="37" name="Rectangle 36"/>
              <p:cNvSpPr/>
              <p:nvPr/>
            </p:nvSpPr>
            <p:spPr>
              <a:xfrm>
                <a:off x="1011286" y="2361235"/>
                <a:ext cx="1784807" cy="390885"/>
              </a:xfrm>
              <a:prstGeom prst="rect">
                <a:avLst/>
              </a:prstGeom>
            </p:spPr>
            <p:txBody>
              <a:bodyPr wrap="none">
                <a:spAutoFit/>
              </a:bodyPr>
              <a:lstStyle/>
              <a:p>
                <a:r>
                  <a:rPr lang="en-US" sz="1600" dirty="0">
                    <a:solidFill>
                      <a:schemeClr val="tx2"/>
                    </a:solidFill>
                    <a:latin typeface="Segoe UI Semibold" panose="020B0702040204020203" pitchFamily="34" charset="0"/>
                    <a:cs typeface="Segoe UI Semibold" panose="020B0702040204020203" pitchFamily="34" charset="0"/>
                  </a:rPr>
                  <a:t>GOVERNANCE</a:t>
                </a:r>
              </a:p>
            </p:txBody>
          </p:sp>
          <p:sp>
            <p:nvSpPr>
              <p:cNvPr id="38" name="Rectangle 37"/>
              <p:cNvSpPr/>
              <p:nvPr/>
            </p:nvSpPr>
            <p:spPr>
              <a:xfrm>
                <a:off x="5295565" y="6260268"/>
                <a:ext cx="704992"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RISK</a:t>
                </a:r>
              </a:p>
            </p:txBody>
          </p:sp>
        </p:grpSp>
        <p:sp>
          <p:nvSpPr>
            <p:cNvPr id="43" name="Rectangle 42"/>
            <p:cNvSpPr/>
            <p:nvPr/>
          </p:nvSpPr>
          <p:spPr bwMode="auto">
            <a:xfrm>
              <a:off x="457200" y="2125663"/>
              <a:ext cx="5478887" cy="4389437"/>
            </a:xfrm>
            <a:prstGeom prst="rect">
              <a:avLst/>
            </a:prstGeom>
            <a:no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6175916" y="1989009"/>
            <a:ext cx="5558084" cy="4388814"/>
            <a:chOff x="6175927" y="2125663"/>
            <a:chExt cx="5558872" cy="4389437"/>
          </a:xfrm>
        </p:grpSpPr>
        <p:sp>
          <p:nvSpPr>
            <p:cNvPr id="5" name="TextBox 4"/>
            <p:cNvSpPr txBox="1"/>
            <p:nvPr/>
          </p:nvSpPr>
          <p:spPr>
            <a:xfrm>
              <a:off x="6175927" y="2125663"/>
              <a:ext cx="5001974" cy="307821"/>
            </a:xfrm>
            <a:prstGeom prst="rect">
              <a:avLst/>
            </a:prstGeom>
            <a:noFill/>
          </p:spPr>
          <p:txBody>
            <a:bodyPr wrap="square" lIns="0" tIns="0" rIns="0" bIns="0" rtlCol="0">
              <a:spAutoFit/>
            </a:bodyPr>
            <a:lstStyle/>
            <a:p>
              <a:pPr>
                <a:spcAft>
                  <a:spcPts val="600"/>
                </a:spcAft>
              </a:pPr>
              <a:r>
                <a:rPr lang="en-US" sz="2000" dirty="0">
                  <a:solidFill>
                    <a:schemeClr val="accent1"/>
                  </a:solidFill>
                  <a:latin typeface="Segoe UI Semibold" panose="020B0702040204020203" pitchFamily="34" charset="0"/>
                  <a:cs typeface="Segoe UI Semibold" panose="020B0702040204020203" pitchFamily="34" charset="0"/>
                </a:rPr>
                <a:t>Making the business case:</a:t>
              </a:r>
            </a:p>
          </p:txBody>
        </p:sp>
        <p:grpSp>
          <p:nvGrpSpPr>
            <p:cNvPr id="14" name="Group 13"/>
            <p:cNvGrpSpPr/>
            <p:nvPr/>
          </p:nvGrpSpPr>
          <p:grpSpPr>
            <a:xfrm>
              <a:off x="6261959" y="2523964"/>
              <a:ext cx="5472840" cy="782902"/>
              <a:chOff x="6261959" y="2523964"/>
              <a:chExt cx="5472840" cy="782902"/>
            </a:xfrm>
          </p:grpSpPr>
          <p:sp>
            <p:nvSpPr>
              <p:cNvPr id="48" name="TextBox 47"/>
              <p:cNvSpPr txBox="1"/>
              <p:nvPr/>
            </p:nvSpPr>
            <p:spPr>
              <a:xfrm>
                <a:off x="6841864" y="2523964"/>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r>
                  <a:rPr lang="en-US" sz="1800" dirty="0">
                    <a:ln>
                      <a:noFill/>
                    </a:ln>
                    <a:solidFill>
                      <a:schemeClr val="tx1"/>
                    </a:solidFill>
                    <a:latin typeface="+mn-lt"/>
                  </a:rPr>
                  <a:t>Security</a:t>
                </a:r>
              </a:p>
            </p:txBody>
          </p:sp>
          <p:grpSp>
            <p:nvGrpSpPr>
              <p:cNvPr id="7" name="Group 6"/>
              <p:cNvGrpSpPr/>
              <p:nvPr/>
            </p:nvGrpSpPr>
            <p:grpSpPr>
              <a:xfrm>
                <a:off x="6261959" y="2696681"/>
                <a:ext cx="5472840" cy="610185"/>
                <a:chOff x="6261959" y="2696681"/>
                <a:chExt cx="5472840" cy="610185"/>
              </a:xfrm>
            </p:grpSpPr>
            <p:cxnSp>
              <p:nvCxnSpPr>
                <p:cNvPr id="47" name="Straight Connector 46"/>
                <p:cNvCxnSpPr>
                  <a:cxnSpLocks/>
                </p:cNvCxnSpPr>
                <p:nvPr/>
              </p:nvCxnSpPr>
              <p:spPr>
                <a:xfrm>
                  <a:off x="6861927" y="3306866"/>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44" name="Rectangle 74"/>
                <p:cNvSpPr/>
                <p:nvPr/>
              </p:nvSpPr>
              <p:spPr>
                <a:xfrm>
                  <a:off x="6261959" y="2696681"/>
                  <a:ext cx="378872" cy="48692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nvGrpSpPr>
            <p:cNvPr id="16" name="Group 15"/>
            <p:cNvGrpSpPr/>
            <p:nvPr/>
          </p:nvGrpSpPr>
          <p:grpSpPr>
            <a:xfrm>
              <a:off x="6254339" y="4140852"/>
              <a:ext cx="5480460" cy="782900"/>
              <a:chOff x="6254339" y="4140852"/>
              <a:chExt cx="5480460" cy="782900"/>
            </a:xfrm>
          </p:grpSpPr>
          <p:sp>
            <p:nvSpPr>
              <p:cNvPr id="52" name="TextBox 51"/>
              <p:cNvSpPr txBox="1"/>
              <p:nvPr/>
            </p:nvSpPr>
            <p:spPr>
              <a:xfrm>
                <a:off x="6841864" y="4140852"/>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Availability</a:t>
                </a:r>
              </a:p>
            </p:txBody>
          </p:sp>
          <p:grpSp>
            <p:nvGrpSpPr>
              <p:cNvPr id="10" name="Group 9"/>
              <p:cNvGrpSpPr/>
              <p:nvPr/>
            </p:nvGrpSpPr>
            <p:grpSpPr>
              <a:xfrm>
                <a:off x="6254339" y="4294787"/>
                <a:ext cx="5480460" cy="628965"/>
                <a:chOff x="6254339" y="4294787"/>
                <a:chExt cx="5480460" cy="628965"/>
              </a:xfrm>
            </p:grpSpPr>
            <p:cxnSp>
              <p:nvCxnSpPr>
                <p:cNvPr id="51" name="Straight Connector 50"/>
                <p:cNvCxnSpPr>
                  <a:cxnSpLocks/>
                </p:cNvCxnSpPr>
                <p:nvPr/>
              </p:nvCxnSpPr>
              <p:spPr>
                <a:xfrm>
                  <a:off x="6861927" y="4923752"/>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66" name="Freeform 31"/>
                <p:cNvSpPr/>
                <p:nvPr/>
              </p:nvSpPr>
              <p:spPr bwMode="auto">
                <a:xfrm>
                  <a:off x="6254339" y="4294787"/>
                  <a:ext cx="394112" cy="449488"/>
                </a:xfrm>
                <a:custGeom>
                  <a:avLst/>
                  <a:gdLst/>
                  <a:ahLst/>
                  <a:cxnLst/>
                  <a:rect l="l" t="t" r="r" b="b"/>
                  <a:pathLst>
                    <a:path w="1910303" h="2178730">
                      <a:moveTo>
                        <a:pt x="1341246" y="610960"/>
                      </a:moveTo>
                      <a:cubicBezTo>
                        <a:pt x="1362500" y="606596"/>
                        <a:pt x="1385451" y="612899"/>
                        <a:pt x="1412281" y="642962"/>
                      </a:cubicBezTo>
                      <a:lnTo>
                        <a:pt x="1489863" y="751576"/>
                      </a:lnTo>
                      <a:cubicBezTo>
                        <a:pt x="1500853" y="770971"/>
                        <a:pt x="1558393" y="802004"/>
                        <a:pt x="1487923" y="873766"/>
                      </a:cubicBezTo>
                      <a:cubicBezTo>
                        <a:pt x="1220914" y="1078064"/>
                        <a:pt x="1052821" y="1286241"/>
                        <a:pt x="892486" y="1519632"/>
                      </a:cubicBezTo>
                      <a:cubicBezTo>
                        <a:pt x="840118" y="1595920"/>
                        <a:pt x="779993" y="1575232"/>
                        <a:pt x="741202" y="1515753"/>
                      </a:cubicBezTo>
                      <a:cubicBezTo>
                        <a:pt x="631942" y="1388390"/>
                        <a:pt x="526561" y="1276543"/>
                        <a:pt x="407602" y="1162757"/>
                      </a:cubicBezTo>
                      <a:cubicBezTo>
                        <a:pt x="379802" y="1117501"/>
                        <a:pt x="375277" y="1099399"/>
                        <a:pt x="434756" y="1026990"/>
                      </a:cubicBezTo>
                      <a:lnTo>
                        <a:pt x="504579" y="957167"/>
                      </a:lnTo>
                      <a:cubicBezTo>
                        <a:pt x="538844" y="928073"/>
                        <a:pt x="600263" y="920315"/>
                        <a:pt x="636467" y="980441"/>
                      </a:cubicBezTo>
                      <a:lnTo>
                        <a:pt x="795509" y="1139482"/>
                      </a:lnTo>
                      <a:cubicBezTo>
                        <a:pt x="912527" y="1003068"/>
                        <a:pt x="1021788" y="810409"/>
                        <a:pt x="1280393" y="642962"/>
                      </a:cubicBezTo>
                      <a:cubicBezTo>
                        <a:pt x="1300434" y="630355"/>
                        <a:pt x="1319991" y="615324"/>
                        <a:pt x="1341246" y="610960"/>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5"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7" y="2095220"/>
                        <a:pt x="4474" y="2013200"/>
                      </a:cubicBezTo>
                      <a:lnTo>
                        <a:pt x="0" y="559222"/>
                      </a:lnTo>
                      <a:close/>
                    </a:path>
                  </a:pathLst>
                </a:custGeom>
                <a:noFill/>
                <a:ln>
                  <a:solidFill>
                    <a:schemeClr val="tx2"/>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600" dirty="0"/>
                </a:p>
              </p:txBody>
            </p:sp>
          </p:grpSp>
        </p:grpSp>
        <p:grpSp>
          <p:nvGrpSpPr>
            <p:cNvPr id="11" name="Group 10"/>
            <p:cNvGrpSpPr/>
            <p:nvPr/>
          </p:nvGrpSpPr>
          <p:grpSpPr>
            <a:xfrm>
              <a:off x="6197358" y="4949296"/>
              <a:ext cx="5537441" cy="782899"/>
              <a:chOff x="6197358" y="4949296"/>
              <a:chExt cx="5537441" cy="782899"/>
            </a:xfrm>
          </p:grpSpPr>
          <p:sp>
            <p:nvSpPr>
              <p:cNvPr id="53" name="TextBox 52"/>
              <p:cNvSpPr txBox="1"/>
              <p:nvPr/>
            </p:nvSpPr>
            <p:spPr>
              <a:xfrm>
                <a:off x="6841864" y="4949296"/>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Integrity</a:t>
                </a:r>
              </a:p>
            </p:txBody>
          </p:sp>
          <p:cxnSp>
            <p:nvCxnSpPr>
              <p:cNvPr id="39" name="Straight Connector 38"/>
              <p:cNvCxnSpPr>
                <a:cxnSpLocks/>
              </p:cNvCxnSpPr>
              <p:nvPr/>
            </p:nvCxnSpPr>
            <p:spPr>
              <a:xfrm>
                <a:off x="6861927" y="5732195"/>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197358" y="5098018"/>
                <a:ext cx="508072" cy="491252"/>
                <a:chOff x="6205096" y="5116412"/>
                <a:chExt cx="470024" cy="454464"/>
              </a:xfrm>
            </p:grpSpPr>
            <p:grpSp>
              <p:nvGrpSpPr>
                <p:cNvPr id="76" name="Group 75"/>
                <p:cNvGrpSpPr/>
                <p:nvPr/>
              </p:nvGrpSpPr>
              <p:grpSpPr>
                <a:xfrm>
                  <a:off x="6205096" y="5290046"/>
                  <a:ext cx="470024" cy="280830"/>
                  <a:chOff x="879475" y="3667616"/>
                  <a:chExt cx="4283075" cy="2559051"/>
                </a:xfrm>
                <a:noFill/>
              </p:grpSpPr>
              <p:sp>
                <p:nvSpPr>
                  <p:cNvPr id="77" name="Freeform 5"/>
                  <p:cNvSpPr>
                    <a:spLocks/>
                  </p:cNvSpPr>
                  <p:nvPr/>
                </p:nvSpPr>
                <p:spPr bwMode="auto">
                  <a:xfrm>
                    <a:off x="879475" y="3667616"/>
                    <a:ext cx="1878013" cy="2559050"/>
                  </a:xfrm>
                  <a:custGeom>
                    <a:avLst/>
                    <a:gdLst>
                      <a:gd name="T0" fmla="*/ 1 w 674"/>
                      <a:gd name="T1" fmla="*/ 273 h 919"/>
                      <a:gd name="T2" fmla="*/ 1 w 674"/>
                      <a:gd name="T3" fmla="*/ 69 h 919"/>
                      <a:gd name="T4" fmla="*/ 46 w 674"/>
                      <a:gd name="T5" fmla="*/ 6 h 919"/>
                      <a:gd name="T6" fmla="*/ 119 w 674"/>
                      <a:gd name="T7" fmla="*/ 46 h 919"/>
                      <a:gd name="T8" fmla="*/ 126 w 674"/>
                      <a:gd name="T9" fmla="*/ 129 h 919"/>
                      <a:gd name="T10" fmla="*/ 136 w 674"/>
                      <a:gd name="T11" fmla="*/ 326 h 919"/>
                      <a:gd name="T12" fmla="*/ 169 w 674"/>
                      <a:gd name="T13" fmla="*/ 434 h 919"/>
                      <a:gd name="T14" fmla="*/ 174 w 674"/>
                      <a:gd name="T15" fmla="*/ 441 h 919"/>
                      <a:gd name="T16" fmla="*/ 355 w 674"/>
                      <a:gd name="T17" fmla="*/ 621 h 919"/>
                      <a:gd name="T18" fmla="*/ 419 w 674"/>
                      <a:gd name="T19" fmla="*/ 617 h 919"/>
                      <a:gd name="T20" fmla="*/ 415 w 674"/>
                      <a:gd name="T21" fmla="*/ 551 h 919"/>
                      <a:gd name="T22" fmla="*/ 254 w 674"/>
                      <a:gd name="T23" fmla="*/ 390 h 919"/>
                      <a:gd name="T24" fmla="*/ 265 w 674"/>
                      <a:gd name="T25" fmla="*/ 266 h 919"/>
                      <a:gd name="T26" fmla="*/ 350 w 674"/>
                      <a:gd name="T27" fmla="*/ 278 h 919"/>
                      <a:gd name="T28" fmla="*/ 614 w 674"/>
                      <a:gd name="T29" fmla="*/ 542 h 919"/>
                      <a:gd name="T30" fmla="*/ 673 w 674"/>
                      <a:gd name="T31" fmla="*/ 692 h 919"/>
                      <a:gd name="T32" fmla="*/ 673 w 674"/>
                      <a:gd name="T33" fmla="*/ 898 h 919"/>
                      <a:gd name="T34" fmla="*/ 653 w 674"/>
                      <a:gd name="T35" fmla="*/ 918 h 919"/>
                      <a:gd name="T36" fmla="*/ 307 w 674"/>
                      <a:gd name="T37" fmla="*/ 918 h 919"/>
                      <a:gd name="T38" fmla="*/ 288 w 674"/>
                      <a:gd name="T39" fmla="*/ 909 h 919"/>
                      <a:gd name="T40" fmla="*/ 230 w 674"/>
                      <a:gd name="T41" fmla="*/ 822 h 919"/>
                      <a:gd name="T42" fmla="*/ 42 w 674"/>
                      <a:gd name="T43" fmla="*/ 579 h 919"/>
                      <a:gd name="T44" fmla="*/ 1 w 674"/>
                      <a:gd name="T45" fmla="*/ 455 h 919"/>
                      <a:gd name="T46" fmla="*/ 1 w 674"/>
                      <a:gd name="T47" fmla="*/ 2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919">
                        <a:moveTo>
                          <a:pt x="1" y="273"/>
                        </a:moveTo>
                        <a:cubicBezTo>
                          <a:pt x="1" y="205"/>
                          <a:pt x="1" y="137"/>
                          <a:pt x="1" y="69"/>
                        </a:cubicBezTo>
                        <a:cubicBezTo>
                          <a:pt x="1" y="38"/>
                          <a:pt x="20" y="11"/>
                          <a:pt x="46" y="6"/>
                        </a:cubicBezTo>
                        <a:cubicBezTo>
                          <a:pt x="76" y="0"/>
                          <a:pt x="110" y="17"/>
                          <a:pt x="119" y="46"/>
                        </a:cubicBezTo>
                        <a:cubicBezTo>
                          <a:pt x="127" y="73"/>
                          <a:pt x="124" y="101"/>
                          <a:pt x="126" y="129"/>
                        </a:cubicBezTo>
                        <a:cubicBezTo>
                          <a:pt x="129" y="195"/>
                          <a:pt x="135" y="260"/>
                          <a:pt x="136" y="326"/>
                        </a:cubicBezTo>
                        <a:cubicBezTo>
                          <a:pt x="137" y="366"/>
                          <a:pt x="147" y="402"/>
                          <a:pt x="169" y="434"/>
                        </a:cubicBezTo>
                        <a:cubicBezTo>
                          <a:pt x="171" y="436"/>
                          <a:pt x="172" y="439"/>
                          <a:pt x="174" y="441"/>
                        </a:cubicBezTo>
                        <a:cubicBezTo>
                          <a:pt x="234" y="501"/>
                          <a:pt x="294" y="562"/>
                          <a:pt x="355" y="621"/>
                        </a:cubicBezTo>
                        <a:cubicBezTo>
                          <a:pt x="370" y="636"/>
                          <a:pt x="406" y="633"/>
                          <a:pt x="419" y="617"/>
                        </a:cubicBezTo>
                        <a:cubicBezTo>
                          <a:pt x="438" y="596"/>
                          <a:pt x="437" y="573"/>
                          <a:pt x="415" y="551"/>
                        </a:cubicBezTo>
                        <a:cubicBezTo>
                          <a:pt x="361" y="497"/>
                          <a:pt x="308" y="442"/>
                          <a:pt x="254" y="390"/>
                        </a:cubicBezTo>
                        <a:cubicBezTo>
                          <a:pt x="220" y="357"/>
                          <a:pt x="219" y="297"/>
                          <a:pt x="265" y="266"/>
                        </a:cubicBezTo>
                        <a:cubicBezTo>
                          <a:pt x="287" y="252"/>
                          <a:pt x="329" y="256"/>
                          <a:pt x="350" y="278"/>
                        </a:cubicBezTo>
                        <a:cubicBezTo>
                          <a:pt x="439" y="365"/>
                          <a:pt x="528" y="452"/>
                          <a:pt x="614" y="542"/>
                        </a:cubicBezTo>
                        <a:cubicBezTo>
                          <a:pt x="653" y="583"/>
                          <a:pt x="674" y="633"/>
                          <a:pt x="673" y="692"/>
                        </a:cubicBezTo>
                        <a:cubicBezTo>
                          <a:pt x="672" y="760"/>
                          <a:pt x="673" y="829"/>
                          <a:pt x="673" y="898"/>
                        </a:cubicBezTo>
                        <a:cubicBezTo>
                          <a:pt x="673" y="913"/>
                          <a:pt x="669" y="919"/>
                          <a:pt x="653" y="918"/>
                        </a:cubicBezTo>
                        <a:cubicBezTo>
                          <a:pt x="538" y="918"/>
                          <a:pt x="422" y="918"/>
                          <a:pt x="307" y="918"/>
                        </a:cubicBezTo>
                        <a:cubicBezTo>
                          <a:pt x="299" y="918"/>
                          <a:pt x="291" y="919"/>
                          <a:pt x="288" y="909"/>
                        </a:cubicBezTo>
                        <a:cubicBezTo>
                          <a:pt x="278" y="873"/>
                          <a:pt x="251" y="849"/>
                          <a:pt x="230" y="822"/>
                        </a:cubicBezTo>
                        <a:cubicBezTo>
                          <a:pt x="168" y="740"/>
                          <a:pt x="107" y="658"/>
                          <a:pt x="42" y="579"/>
                        </a:cubicBezTo>
                        <a:cubicBezTo>
                          <a:pt x="11" y="542"/>
                          <a:pt x="0" y="502"/>
                          <a:pt x="1" y="455"/>
                        </a:cubicBezTo>
                        <a:cubicBezTo>
                          <a:pt x="2" y="394"/>
                          <a:pt x="1" y="333"/>
                          <a:pt x="1" y="273"/>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78" name="Freeform 6"/>
                  <p:cNvSpPr>
                    <a:spLocks/>
                  </p:cNvSpPr>
                  <p:nvPr/>
                </p:nvSpPr>
                <p:spPr bwMode="auto">
                  <a:xfrm>
                    <a:off x="3282950" y="3681904"/>
                    <a:ext cx="1879600" cy="2544763"/>
                  </a:xfrm>
                  <a:custGeom>
                    <a:avLst/>
                    <a:gdLst>
                      <a:gd name="T0" fmla="*/ 674 w 675"/>
                      <a:gd name="T1" fmla="*/ 271 h 914"/>
                      <a:gd name="T2" fmla="*/ 674 w 675"/>
                      <a:gd name="T3" fmla="*/ 487 h 914"/>
                      <a:gd name="T4" fmla="*/ 642 w 675"/>
                      <a:gd name="T5" fmla="*/ 563 h 914"/>
                      <a:gd name="T6" fmla="*/ 484 w 675"/>
                      <a:gd name="T7" fmla="*/ 767 h 914"/>
                      <a:gd name="T8" fmla="*/ 404 w 675"/>
                      <a:gd name="T9" fmla="*/ 869 h 914"/>
                      <a:gd name="T10" fmla="*/ 391 w 675"/>
                      <a:gd name="T11" fmla="*/ 895 h 914"/>
                      <a:gd name="T12" fmla="*/ 368 w 675"/>
                      <a:gd name="T13" fmla="*/ 913 h 914"/>
                      <a:gd name="T14" fmla="*/ 24 w 675"/>
                      <a:gd name="T15" fmla="*/ 913 h 914"/>
                      <a:gd name="T16" fmla="*/ 2 w 675"/>
                      <a:gd name="T17" fmla="*/ 891 h 914"/>
                      <a:gd name="T18" fmla="*/ 3 w 675"/>
                      <a:gd name="T19" fmla="*/ 675 h 914"/>
                      <a:gd name="T20" fmla="*/ 66 w 675"/>
                      <a:gd name="T21" fmla="*/ 531 h 914"/>
                      <a:gd name="T22" fmla="*/ 316 w 675"/>
                      <a:gd name="T23" fmla="*/ 281 h 914"/>
                      <a:gd name="T24" fmla="*/ 391 w 675"/>
                      <a:gd name="T25" fmla="*/ 256 h 914"/>
                      <a:gd name="T26" fmla="*/ 425 w 675"/>
                      <a:gd name="T27" fmla="*/ 380 h 914"/>
                      <a:gd name="T28" fmla="*/ 260 w 675"/>
                      <a:gd name="T29" fmla="*/ 545 h 914"/>
                      <a:gd name="T30" fmla="*/ 244 w 675"/>
                      <a:gd name="T31" fmla="*/ 588 h 914"/>
                      <a:gd name="T32" fmla="*/ 282 w 675"/>
                      <a:gd name="T33" fmla="*/ 627 h 914"/>
                      <a:gd name="T34" fmla="*/ 324 w 675"/>
                      <a:gd name="T35" fmla="*/ 613 h 914"/>
                      <a:gd name="T36" fmla="*/ 499 w 675"/>
                      <a:gd name="T37" fmla="*/ 438 h 914"/>
                      <a:gd name="T38" fmla="*/ 542 w 675"/>
                      <a:gd name="T39" fmla="*/ 326 h 914"/>
                      <a:gd name="T40" fmla="*/ 551 w 675"/>
                      <a:gd name="T41" fmla="*/ 117 h 914"/>
                      <a:gd name="T42" fmla="*/ 554 w 675"/>
                      <a:gd name="T43" fmla="*/ 57 h 914"/>
                      <a:gd name="T44" fmla="*/ 617 w 675"/>
                      <a:gd name="T45" fmla="*/ 1 h 914"/>
                      <a:gd name="T46" fmla="*/ 674 w 675"/>
                      <a:gd name="T47" fmla="*/ 59 h 914"/>
                      <a:gd name="T48" fmla="*/ 674 w 675"/>
                      <a:gd name="T49" fmla="*/ 271 h 914"/>
                      <a:gd name="T50" fmla="*/ 674 w 675"/>
                      <a:gd name="T51" fmla="*/ 271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5" h="914">
                        <a:moveTo>
                          <a:pt x="674" y="271"/>
                        </a:moveTo>
                        <a:cubicBezTo>
                          <a:pt x="674" y="343"/>
                          <a:pt x="675" y="415"/>
                          <a:pt x="674" y="487"/>
                        </a:cubicBezTo>
                        <a:cubicBezTo>
                          <a:pt x="674" y="516"/>
                          <a:pt x="659" y="540"/>
                          <a:pt x="642" y="563"/>
                        </a:cubicBezTo>
                        <a:cubicBezTo>
                          <a:pt x="590" y="631"/>
                          <a:pt x="536" y="699"/>
                          <a:pt x="484" y="767"/>
                        </a:cubicBezTo>
                        <a:cubicBezTo>
                          <a:pt x="457" y="801"/>
                          <a:pt x="431" y="835"/>
                          <a:pt x="404" y="869"/>
                        </a:cubicBezTo>
                        <a:cubicBezTo>
                          <a:pt x="398" y="877"/>
                          <a:pt x="391" y="885"/>
                          <a:pt x="391" y="895"/>
                        </a:cubicBezTo>
                        <a:cubicBezTo>
                          <a:pt x="391" y="913"/>
                          <a:pt x="381" y="913"/>
                          <a:pt x="368" y="913"/>
                        </a:cubicBezTo>
                        <a:cubicBezTo>
                          <a:pt x="253" y="913"/>
                          <a:pt x="139" y="913"/>
                          <a:pt x="24" y="913"/>
                        </a:cubicBezTo>
                        <a:cubicBezTo>
                          <a:pt x="6" y="914"/>
                          <a:pt x="1" y="908"/>
                          <a:pt x="2" y="891"/>
                        </a:cubicBezTo>
                        <a:cubicBezTo>
                          <a:pt x="2" y="819"/>
                          <a:pt x="0" y="747"/>
                          <a:pt x="3" y="675"/>
                        </a:cubicBezTo>
                        <a:cubicBezTo>
                          <a:pt x="5" y="620"/>
                          <a:pt x="27" y="571"/>
                          <a:pt x="66" y="531"/>
                        </a:cubicBezTo>
                        <a:cubicBezTo>
                          <a:pt x="149" y="448"/>
                          <a:pt x="233" y="365"/>
                          <a:pt x="316" y="281"/>
                        </a:cubicBezTo>
                        <a:cubicBezTo>
                          <a:pt x="337" y="259"/>
                          <a:pt x="359" y="247"/>
                          <a:pt x="391" y="256"/>
                        </a:cubicBezTo>
                        <a:cubicBezTo>
                          <a:pt x="450" y="274"/>
                          <a:pt x="463" y="341"/>
                          <a:pt x="425" y="380"/>
                        </a:cubicBezTo>
                        <a:cubicBezTo>
                          <a:pt x="371" y="436"/>
                          <a:pt x="315" y="490"/>
                          <a:pt x="260" y="545"/>
                        </a:cubicBezTo>
                        <a:cubicBezTo>
                          <a:pt x="248" y="557"/>
                          <a:pt x="240" y="571"/>
                          <a:pt x="244" y="588"/>
                        </a:cubicBezTo>
                        <a:cubicBezTo>
                          <a:pt x="249" y="608"/>
                          <a:pt x="260" y="623"/>
                          <a:pt x="282" y="627"/>
                        </a:cubicBezTo>
                        <a:cubicBezTo>
                          <a:pt x="298" y="629"/>
                          <a:pt x="313" y="624"/>
                          <a:pt x="324" y="613"/>
                        </a:cubicBezTo>
                        <a:cubicBezTo>
                          <a:pt x="382" y="555"/>
                          <a:pt x="442" y="498"/>
                          <a:pt x="499" y="438"/>
                        </a:cubicBezTo>
                        <a:cubicBezTo>
                          <a:pt x="527" y="407"/>
                          <a:pt x="541" y="368"/>
                          <a:pt x="542" y="326"/>
                        </a:cubicBezTo>
                        <a:cubicBezTo>
                          <a:pt x="544" y="256"/>
                          <a:pt x="546" y="186"/>
                          <a:pt x="551" y="117"/>
                        </a:cubicBezTo>
                        <a:cubicBezTo>
                          <a:pt x="552" y="97"/>
                          <a:pt x="554" y="77"/>
                          <a:pt x="554" y="57"/>
                        </a:cubicBezTo>
                        <a:cubicBezTo>
                          <a:pt x="555" y="23"/>
                          <a:pt x="581" y="0"/>
                          <a:pt x="617" y="1"/>
                        </a:cubicBezTo>
                        <a:cubicBezTo>
                          <a:pt x="650" y="2"/>
                          <a:pt x="674" y="27"/>
                          <a:pt x="674" y="59"/>
                        </a:cubicBezTo>
                        <a:cubicBezTo>
                          <a:pt x="674" y="130"/>
                          <a:pt x="674" y="201"/>
                          <a:pt x="674" y="271"/>
                        </a:cubicBezTo>
                        <a:cubicBezTo>
                          <a:pt x="674" y="271"/>
                          <a:pt x="674" y="271"/>
                          <a:pt x="674" y="271"/>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grpSp>
            <p:sp>
              <p:nvSpPr>
                <p:cNvPr id="81" name="Freeform: Shape 80"/>
                <p:cNvSpPr/>
                <p:nvPr/>
              </p:nvSpPr>
              <p:spPr bwMode="auto">
                <a:xfrm>
                  <a:off x="6339713" y="5116412"/>
                  <a:ext cx="200790" cy="200443"/>
                </a:xfrm>
                <a:custGeom>
                  <a:avLst/>
                  <a:gdLst>
                    <a:gd name="connsiteX0" fmla="*/ 112590 w 225179"/>
                    <a:gd name="connsiteY0" fmla="*/ 88329 h 224790"/>
                    <a:gd name="connsiteX1" fmla="*/ 88482 w 225179"/>
                    <a:gd name="connsiteY1" fmla="*/ 112395 h 224790"/>
                    <a:gd name="connsiteX2" fmla="*/ 112590 w 225179"/>
                    <a:gd name="connsiteY2" fmla="*/ 136462 h 224790"/>
                    <a:gd name="connsiteX3" fmla="*/ 136698 w 225179"/>
                    <a:gd name="connsiteY3" fmla="*/ 112395 h 224790"/>
                    <a:gd name="connsiteX4" fmla="*/ 112590 w 225179"/>
                    <a:gd name="connsiteY4" fmla="*/ 88329 h 224790"/>
                    <a:gd name="connsiteX5" fmla="*/ 112590 w 225179"/>
                    <a:gd name="connsiteY5" fmla="*/ 64263 h 224790"/>
                    <a:gd name="connsiteX6" fmla="*/ 160806 w 225179"/>
                    <a:gd name="connsiteY6" fmla="*/ 112395 h 224790"/>
                    <a:gd name="connsiteX7" fmla="*/ 112590 w 225179"/>
                    <a:gd name="connsiteY7" fmla="*/ 160528 h 224790"/>
                    <a:gd name="connsiteX8" fmla="*/ 64373 w 225179"/>
                    <a:gd name="connsiteY8" fmla="*/ 112395 h 224790"/>
                    <a:gd name="connsiteX9" fmla="*/ 112590 w 225179"/>
                    <a:gd name="connsiteY9" fmla="*/ 64263 h 224790"/>
                    <a:gd name="connsiteX10" fmla="*/ 112590 w 225179"/>
                    <a:gd name="connsiteY10" fmla="*/ 45322 h 224790"/>
                    <a:gd name="connsiteX11" fmla="*/ 45401 w 225179"/>
                    <a:gd name="connsiteY11" fmla="*/ 112395 h 224790"/>
                    <a:gd name="connsiteX12" fmla="*/ 112590 w 225179"/>
                    <a:gd name="connsiteY12" fmla="*/ 179468 h 224790"/>
                    <a:gd name="connsiteX13" fmla="*/ 179779 w 225179"/>
                    <a:gd name="connsiteY13" fmla="*/ 112395 h 224790"/>
                    <a:gd name="connsiteX14" fmla="*/ 112590 w 225179"/>
                    <a:gd name="connsiteY14" fmla="*/ 45322 h 224790"/>
                    <a:gd name="connsiteX15" fmla="*/ 112590 w 225179"/>
                    <a:gd name="connsiteY15" fmla="*/ 0 h 224790"/>
                    <a:gd name="connsiteX16" fmla="*/ 128784 w 225179"/>
                    <a:gd name="connsiteY16" fmla="*/ 1282 h 224790"/>
                    <a:gd name="connsiteX17" fmla="*/ 177600 w 225179"/>
                    <a:gd name="connsiteY17" fmla="*/ 26883 h 224790"/>
                    <a:gd name="connsiteX18" fmla="*/ 180901 w 225179"/>
                    <a:gd name="connsiteY18" fmla="*/ 23317 h 224790"/>
                    <a:gd name="connsiteX19" fmla="*/ 202443 w 225179"/>
                    <a:gd name="connsiteY19" fmla="*/ 44872 h 224790"/>
                    <a:gd name="connsiteX20" fmla="*/ 224241 w 225179"/>
                    <a:gd name="connsiteY20" fmla="*/ 98569 h 224790"/>
                    <a:gd name="connsiteX21" fmla="*/ 225179 w 225179"/>
                    <a:gd name="connsiteY21" fmla="*/ 112395 h 224790"/>
                    <a:gd name="connsiteX22" fmla="*/ 224206 w 225179"/>
                    <a:gd name="connsiteY22" fmla="*/ 126330 h 224790"/>
                    <a:gd name="connsiteX23" fmla="*/ 222031 w 225179"/>
                    <a:gd name="connsiteY23" fmla="*/ 127150 h 224790"/>
                    <a:gd name="connsiteX24" fmla="*/ 221989 w 225179"/>
                    <a:gd name="connsiteY24" fmla="*/ 127140 h 224790"/>
                    <a:gd name="connsiteX25" fmla="*/ 202343 w 225179"/>
                    <a:gd name="connsiteY25" fmla="*/ 179916 h 224790"/>
                    <a:gd name="connsiteX26" fmla="*/ 181134 w 225179"/>
                    <a:gd name="connsiteY26" fmla="*/ 201419 h 224790"/>
                    <a:gd name="connsiteX27" fmla="*/ 128684 w 225179"/>
                    <a:gd name="connsiteY27" fmla="*/ 223512 h 224790"/>
                    <a:gd name="connsiteX28" fmla="*/ 112590 w 225179"/>
                    <a:gd name="connsiteY28" fmla="*/ 224790 h 224790"/>
                    <a:gd name="connsiteX29" fmla="*/ 96810 w 225179"/>
                    <a:gd name="connsiteY29" fmla="*/ 223584 h 224790"/>
                    <a:gd name="connsiteX30" fmla="*/ 43965 w 225179"/>
                    <a:gd name="connsiteY30" fmla="*/ 201236 h 224790"/>
                    <a:gd name="connsiteX31" fmla="*/ 22630 w 225179"/>
                    <a:gd name="connsiteY31" fmla="*/ 179778 h 224790"/>
                    <a:gd name="connsiteX32" fmla="*/ 1064 w 225179"/>
                    <a:gd name="connsiteY32" fmla="*/ 127044 h 224790"/>
                    <a:gd name="connsiteX33" fmla="*/ 0 w 225179"/>
                    <a:gd name="connsiteY33" fmla="*/ 112395 h 224790"/>
                    <a:gd name="connsiteX34" fmla="*/ 990 w 225179"/>
                    <a:gd name="connsiteY34" fmla="*/ 97929 h 224790"/>
                    <a:gd name="connsiteX35" fmla="*/ 24088 w 225179"/>
                    <a:gd name="connsiteY35" fmla="*/ 47163 h 224790"/>
                    <a:gd name="connsiteX36" fmla="*/ 22218 w 225179"/>
                    <a:gd name="connsiteY36" fmla="*/ 45681 h 224790"/>
                    <a:gd name="connsiteX37" fmla="*/ 43040 w 225179"/>
                    <a:gd name="connsiteY37" fmla="*/ 24122 h 224790"/>
                    <a:gd name="connsiteX38" fmla="*/ 96497 w 225179"/>
                    <a:gd name="connsiteY38" fmla="*/ 1968 h 224790"/>
                    <a:gd name="connsiteX39" fmla="*/ 96365 w 225179"/>
                    <a:gd name="connsiteY39" fmla="*/ 1299 h 224790"/>
                    <a:gd name="connsiteX40" fmla="*/ 112590 w 225179"/>
                    <a:gd name="connsiteY40"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179" h="224790">
                      <a:moveTo>
                        <a:pt x="112590" y="88329"/>
                      </a:moveTo>
                      <a:cubicBezTo>
                        <a:pt x="99275" y="88329"/>
                        <a:pt x="88482" y="99104"/>
                        <a:pt x="88482" y="112395"/>
                      </a:cubicBezTo>
                      <a:cubicBezTo>
                        <a:pt x="88482" y="125687"/>
                        <a:pt x="99275" y="136462"/>
                        <a:pt x="112590" y="136462"/>
                      </a:cubicBezTo>
                      <a:cubicBezTo>
                        <a:pt x="125904" y="136462"/>
                        <a:pt x="136698" y="125687"/>
                        <a:pt x="136698" y="112395"/>
                      </a:cubicBezTo>
                      <a:cubicBezTo>
                        <a:pt x="136698" y="99104"/>
                        <a:pt x="125904" y="88329"/>
                        <a:pt x="112590" y="88329"/>
                      </a:cubicBezTo>
                      <a:close/>
                      <a:moveTo>
                        <a:pt x="112590" y="64263"/>
                      </a:moveTo>
                      <a:cubicBezTo>
                        <a:pt x="139219" y="64263"/>
                        <a:pt x="160806" y="85812"/>
                        <a:pt x="160806" y="112395"/>
                      </a:cubicBezTo>
                      <a:cubicBezTo>
                        <a:pt x="160806" y="138979"/>
                        <a:pt x="139219" y="160528"/>
                        <a:pt x="112590" y="160528"/>
                      </a:cubicBezTo>
                      <a:cubicBezTo>
                        <a:pt x="85961" y="160528"/>
                        <a:pt x="64373" y="138979"/>
                        <a:pt x="64373" y="112395"/>
                      </a:cubicBezTo>
                      <a:cubicBezTo>
                        <a:pt x="64373" y="85812"/>
                        <a:pt x="85961" y="64263"/>
                        <a:pt x="112590" y="64263"/>
                      </a:cubicBezTo>
                      <a:close/>
                      <a:moveTo>
                        <a:pt x="112590" y="45322"/>
                      </a:moveTo>
                      <a:cubicBezTo>
                        <a:pt x="75482" y="45322"/>
                        <a:pt x="45401" y="75352"/>
                        <a:pt x="45401" y="112395"/>
                      </a:cubicBezTo>
                      <a:cubicBezTo>
                        <a:pt x="45401" y="149439"/>
                        <a:pt x="75482" y="179468"/>
                        <a:pt x="112590" y="179468"/>
                      </a:cubicBezTo>
                      <a:cubicBezTo>
                        <a:pt x="149697" y="179468"/>
                        <a:pt x="179779" y="149439"/>
                        <a:pt x="179779" y="112395"/>
                      </a:cubicBezTo>
                      <a:cubicBezTo>
                        <a:pt x="179779" y="75352"/>
                        <a:pt x="149697" y="45322"/>
                        <a:pt x="112590" y="45322"/>
                      </a:cubicBezTo>
                      <a:close/>
                      <a:moveTo>
                        <a:pt x="112590" y="0"/>
                      </a:moveTo>
                      <a:cubicBezTo>
                        <a:pt x="118095" y="0"/>
                        <a:pt x="123508" y="395"/>
                        <a:pt x="128784" y="1282"/>
                      </a:cubicBezTo>
                      <a:cubicBezTo>
                        <a:pt x="134433" y="39796"/>
                        <a:pt x="173072" y="31711"/>
                        <a:pt x="177600" y="26883"/>
                      </a:cubicBezTo>
                      <a:lnTo>
                        <a:pt x="180901" y="23317"/>
                      </a:lnTo>
                      <a:cubicBezTo>
                        <a:pt x="189102" y="29399"/>
                        <a:pt x="196320" y="36701"/>
                        <a:pt x="202443" y="44872"/>
                      </a:cubicBezTo>
                      <a:cubicBezTo>
                        <a:pt x="179219" y="81941"/>
                        <a:pt x="216924" y="99510"/>
                        <a:pt x="224241" y="98569"/>
                      </a:cubicBezTo>
                      <a:cubicBezTo>
                        <a:pt x="224892" y="103093"/>
                        <a:pt x="225179" y="107711"/>
                        <a:pt x="225179" y="112395"/>
                      </a:cubicBezTo>
                      <a:cubicBezTo>
                        <a:pt x="225179" y="117119"/>
                        <a:pt x="224887" y="121775"/>
                        <a:pt x="224206" y="126330"/>
                      </a:cubicBezTo>
                      <a:cubicBezTo>
                        <a:pt x="223393" y="126555"/>
                        <a:pt x="222665" y="126832"/>
                        <a:pt x="222031" y="127150"/>
                      </a:cubicBezTo>
                      <a:lnTo>
                        <a:pt x="221989" y="127140"/>
                      </a:lnTo>
                      <a:cubicBezTo>
                        <a:pt x="185405" y="139683"/>
                        <a:pt x="195177" y="170124"/>
                        <a:pt x="202343" y="179916"/>
                      </a:cubicBezTo>
                      <a:cubicBezTo>
                        <a:pt x="196365" y="188077"/>
                        <a:pt x="189181" y="195280"/>
                        <a:pt x="181134" y="201419"/>
                      </a:cubicBezTo>
                      <a:cubicBezTo>
                        <a:pt x="145562" y="180227"/>
                        <a:pt x="128359" y="215434"/>
                        <a:pt x="128684" y="223512"/>
                      </a:cubicBezTo>
                      <a:cubicBezTo>
                        <a:pt x="123441" y="224401"/>
                        <a:pt x="118061" y="224790"/>
                        <a:pt x="112590" y="224790"/>
                      </a:cubicBezTo>
                      <a:cubicBezTo>
                        <a:pt x="107229" y="224790"/>
                        <a:pt x="101956" y="224416"/>
                        <a:pt x="96810" y="223584"/>
                      </a:cubicBezTo>
                      <a:cubicBezTo>
                        <a:pt x="86520" y="183894"/>
                        <a:pt x="51839" y="194816"/>
                        <a:pt x="43965" y="201236"/>
                      </a:cubicBezTo>
                      <a:cubicBezTo>
                        <a:pt x="35845" y="195168"/>
                        <a:pt x="28698" y="187901"/>
                        <a:pt x="22630" y="179778"/>
                      </a:cubicBezTo>
                      <a:cubicBezTo>
                        <a:pt x="43989" y="144528"/>
                        <a:pt x="9828" y="127224"/>
                        <a:pt x="1064" y="127044"/>
                      </a:cubicBezTo>
                      <a:cubicBezTo>
                        <a:pt x="323" y="122260"/>
                        <a:pt x="0" y="117365"/>
                        <a:pt x="0" y="112395"/>
                      </a:cubicBezTo>
                      <a:cubicBezTo>
                        <a:pt x="0" y="107491"/>
                        <a:pt x="315" y="102659"/>
                        <a:pt x="990" y="97929"/>
                      </a:cubicBezTo>
                      <a:cubicBezTo>
                        <a:pt x="40460" y="89949"/>
                        <a:pt x="29305" y="51351"/>
                        <a:pt x="24088" y="47163"/>
                      </a:cubicBezTo>
                      <a:lnTo>
                        <a:pt x="22218" y="45681"/>
                      </a:lnTo>
                      <a:cubicBezTo>
                        <a:pt x="28077" y="37527"/>
                        <a:pt x="35130" y="30306"/>
                        <a:pt x="43040" y="24122"/>
                      </a:cubicBezTo>
                      <a:cubicBezTo>
                        <a:pt x="80314" y="47138"/>
                        <a:pt x="97789" y="8708"/>
                        <a:pt x="96497" y="1968"/>
                      </a:cubicBezTo>
                      <a:lnTo>
                        <a:pt x="96365" y="1299"/>
                      </a:lnTo>
                      <a:cubicBezTo>
                        <a:pt x="101649" y="397"/>
                        <a:pt x="107073" y="0"/>
                        <a:pt x="112590" y="0"/>
                      </a:cubicBezTo>
                      <a:close/>
                    </a:path>
                  </a:pathLst>
                </a:custGeom>
                <a:no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2" rIns="45702" bIns="91403"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649" fontAlgn="base">
                    <a:spcBef>
                      <a:spcPct val="0"/>
                    </a:spcBef>
                    <a:spcAft>
                      <a:spcPct val="0"/>
                    </a:spcAft>
                  </a:pPr>
                  <a:endParaRPr lang="en-US" sz="1600" dirty="0" err="1">
                    <a:solidFill>
                      <a:schemeClr val="tx1"/>
                    </a:solidFill>
                    <a:latin typeface="Segoe UI" pitchFamily="34" charset="0"/>
                    <a:ea typeface="Segoe UI" pitchFamily="34" charset="0"/>
                    <a:cs typeface="Segoe UI" pitchFamily="34" charset="0"/>
                  </a:endParaRPr>
                </a:p>
              </p:txBody>
            </p:sp>
          </p:grpSp>
        </p:grpSp>
        <p:grpSp>
          <p:nvGrpSpPr>
            <p:cNvPr id="15" name="Group 14"/>
            <p:cNvGrpSpPr/>
            <p:nvPr/>
          </p:nvGrpSpPr>
          <p:grpSpPr>
            <a:xfrm>
              <a:off x="6221209" y="3332408"/>
              <a:ext cx="5513588" cy="782901"/>
              <a:chOff x="6221209" y="3332408"/>
              <a:chExt cx="5513588" cy="782901"/>
            </a:xfrm>
          </p:grpSpPr>
          <p:sp>
            <p:nvSpPr>
              <p:cNvPr id="50" name="TextBox 49"/>
              <p:cNvSpPr txBox="1"/>
              <p:nvPr/>
            </p:nvSpPr>
            <p:spPr>
              <a:xfrm>
                <a:off x="6841864" y="3332408"/>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Confidentiality</a:t>
                </a:r>
              </a:p>
            </p:txBody>
          </p:sp>
          <p:grpSp>
            <p:nvGrpSpPr>
              <p:cNvPr id="9" name="Group 8"/>
              <p:cNvGrpSpPr/>
              <p:nvPr/>
            </p:nvGrpSpPr>
            <p:grpSpPr>
              <a:xfrm>
                <a:off x="6221209" y="3535974"/>
                <a:ext cx="5513588" cy="579335"/>
                <a:chOff x="6221209" y="3535974"/>
                <a:chExt cx="5513588" cy="579335"/>
              </a:xfrm>
            </p:grpSpPr>
            <p:cxnSp>
              <p:nvCxnSpPr>
                <p:cNvPr id="49" name="Straight Connector 48"/>
                <p:cNvCxnSpPr>
                  <a:cxnSpLocks/>
                </p:cNvCxnSpPr>
                <p:nvPr/>
              </p:nvCxnSpPr>
              <p:spPr>
                <a:xfrm>
                  <a:off x="6861925" y="4115309"/>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6221209" y="3535974"/>
                  <a:ext cx="460372" cy="350226"/>
                  <a:chOff x="5067901" y="2585083"/>
                  <a:chExt cx="2126766" cy="1617929"/>
                </a:xfrm>
                <a:noFill/>
              </p:grpSpPr>
              <p:sp>
                <p:nvSpPr>
                  <p:cNvPr id="87" name="Freeform 18"/>
                  <p:cNvSpPr/>
                  <p:nvPr/>
                </p:nvSpPr>
                <p:spPr bwMode="auto">
                  <a:xfrm>
                    <a:off x="5067901" y="2585083"/>
                    <a:ext cx="2126766" cy="1617929"/>
                  </a:xfrm>
                  <a:custGeom>
                    <a:avLst/>
                    <a:gdLst>
                      <a:gd name="connsiteX0" fmla="*/ 78396 w 2126766"/>
                      <a:gd name="connsiteY0" fmla="*/ 346301 h 1617929"/>
                      <a:gd name="connsiteX1" fmla="*/ 1729418 w 2126766"/>
                      <a:gd name="connsiteY1" fmla="*/ 346301 h 1617929"/>
                      <a:gd name="connsiteX2" fmla="*/ 1807814 w 2126766"/>
                      <a:gd name="connsiteY2" fmla="*/ 424697 h 1617929"/>
                      <a:gd name="connsiteX3" fmla="*/ 2126766 w 2126766"/>
                      <a:gd name="connsiteY3" fmla="*/ 1533399 h 1617929"/>
                      <a:gd name="connsiteX4" fmla="*/ 2036103 w 2126766"/>
                      <a:gd name="connsiteY4" fmla="*/ 1614862 h 1617929"/>
                      <a:gd name="connsiteX5" fmla="*/ 394282 w 2126766"/>
                      <a:gd name="connsiteY5" fmla="*/ 1617929 h 1617929"/>
                      <a:gd name="connsiteX6" fmla="*/ 303619 w 2126766"/>
                      <a:gd name="connsiteY6" fmla="*/ 1530333 h 1617929"/>
                      <a:gd name="connsiteX7" fmla="*/ 0 w 2126766"/>
                      <a:gd name="connsiteY7" fmla="*/ 424697 h 1617929"/>
                      <a:gd name="connsiteX8" fmla="*/ 78396 w 2126766"/>
                      <a:gd name="connsiteY8" fmla="*/ 346301 h 1617929"/>
                      <a:gd name="connsiteX9" fmla="*/ 1659811 w 2126766"/>
                      <a:gd name="connsiteY9" fmla="*/ 0 h 1617929"/>
                      <a:gd name="connsiteX10" fmla="*/ 2068650 w 2126766"/>
                      <a:gd name="connsiteY10" fmla="*/ 0 h 1617929"/>
                      <a:gd name="connsiteX11" fmla="*/ 2126765 w 2126766"/>
                      <a:gd name="connsiteY11" fmla="*/ 58115 h 1617929"/>
                      <a:gd name="connsiteX12" fmla="*/ 2126765 w 2126766"/>
                      <a:gd name="connsiteY12" fmla="*/ 287577 h 1617929"/>
                      <a:gd name="connsiteX13" fmla="*/ 2126765 w 2126766"/>
                      <a:gd name="connsiteY13" fmla="*/ 301834 h 1617929"/>
                      <a:gd name="connsiteX14" fmla="*/ 2126765 w 2126766"/>
                      <a:gd name="connsiteY14" fmla="*/ 1370978 h 1617929"/>
                      <a:gd name="connsiteX15" fmla="*/ 1840096 w 2126766"/>
                      <a:gd name="connsiteY15" fmla="*/ 397272 h 1617929"/>
                      <a:gd name="connsiteX16" fmla="*/ 1760300 w 2126766"/>
                      <a:gd name="connsiteY16" fmla="*/ 317575 h 1617929"/>
                      <a:gd name="connsiteX17" fmla="*/ 318951 w 2126766"/>
                      <a:gd name="connsiteY17" fmla="*/ 317575 h 1617929"/>
                      <a:gd name="connsiteX18" fmla="*/ 318951 w 2126766"/>
                      <a:gd name="connsiteY18" fmla="*/ 287577 h 1617929"/>
                      <a:gd name="connsiteX19" fmla="*/ 405855 w 2126766"/>
                      <a:gd name="connsiteY19" fmla="*/ 200673 h 1617929"/>
                      <a:gd name="connsiteX20" fmla="*/ 1601696 w 2126766"/>
                      <a:gd name="connsiteY20" fmla="*/ 200673 h 1617929"/>
                      <a:gd name="connsiteX21" fmla="*/ 1601696 w 2126766"/>
                      <a:gd name="connsiteY21" fmla="*/ 58115 h 1617929"/>
                      <a:gd name="connsiteX22" fmla="*/ 1659811 w 2126766"/>
                      <a:gd name="connsiteY22" fmla="*/ 0 h 161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6766" h="1617929">
                        <a:moveTo>
                          <a:pt x="78396" y="346301"/>
                        </a:moveTo>
                        <a:lnTo>
                          <a:pt x="1729418" y="346301"/>
                        </a:lnTo>
                        <a:cubicBezTo>
                          <a:pt x="1772715" y="346301"/>
                          <a:pt x="1792479" y="378333"/>
                          <a:pt x="1807814" y="424697"/>
                        </a:cubicBezTo>
                        <a:cubicBezTo>
                          <a:pt x="1927421" y="790176"/>
                          <a:pt x="2047028" y="1183255"/>
                          <a:pt x="2126766" y="1533399"/>
                        </a:cubicBezTo>
                        <a:cubicBezTo>
                          <a:pt x="2126766" y="1576697"/>
                          <a:pt x="2079400" y="1614862"/>
                          <a:pt x="2036103" y="1614862"/>
                        </a:cubicBezTo>
                        <a:lnTo>
                          <a:pt x="394282" y="1617929"/>
                        </a:lnTo>
                        <a:cubicBezTo>
                          <a:pt x="350985" y="1617929"/>
                          <a:pt x="318953" y="1588965"/>
                          <a:pt x="303619" y="1530333"/>
                        </a:cubicBezTo>
                        <a:lnTo>
                          <a:pt x="0" y="424697"/>
                        </a:lnTo>
                        <a:cubicBezTo>
                          <a:pt x="0" y="381400"/>
                          <a:pt x="35099" y="346301"/>
                          <a:pt x="78396" y="346301"/>
                        </a:cubicBezTo>
                        <a:close/>
                        <a:moveTo>
                          <a:pt x="1659811" y="0"/>
                        </a:moveTo>
                        <a:lnTo>
                          <a:pt x="2068650" y="0"/>
                        </a:lnTo>
                        <a:cubicBezTo>
                          <a:pt x="2100746" y="0"/>
                          <a:pt x="2126765" y="26019"/>
                          <a:pt x="2126765" y="58115"/>
                        </a:cubicBezTo>
                        <a:lnTo>
                          <a:pt x="2126765" y="287577"/>
                        </a:lnTo>
                        <a:lnTo>
                          <a:pt x="2126765" y="301834"/>
                        </a:lnTo>
                        <a:lnTo>
                          <a:pt x="2126765" y="1370978"/>
                        </a:lnTo>
                        <a:cubicBezTo>
                          <a:pt x="2049093" y="1055774"/>
                          <a:pt x="1944595" y="716187"/>
                          <a:pt x="1840096" y="397272"/>
                        </a:cubicBezTo>
                        <a:cubicBezTo>
                          <a:pt x="1824488" y="350138"/>
                          <a:pt x="1804371" y="317575"/>
                          <a:pt x="1760300" y="317575"/>
                        </a:cubicBezTo>
                        <a:lnTo>
                          <a:pt x="318951" y="317575"/>
                        </a:lnTo>
                        <a:lnTo>
                          <a:pt x="318951" y="287577"/>
                        </a:lnTo>
                        <a:cubicBezTo>
                          <a:pt x="318951" y="239582"/>
                          <a:pt x="357859" y="200673"/>
                          <a:pt x="405855" y="200673"/>
                        </a:cubicBezTo>
                        <a:lnTo>
                          <a:pt x="1601696" y="200673"/>
                        </a:lnTo>
                        <a:lnTo>
                          <a:pt x="1601696" y="58115"/>
                        </a:lnTo>
                        <a:cubicBezTo>
                          <a:pt x="1601696" y="26019"/>
                          <a:pt x="1627715" y="0"/>
                          <a:pt x="1659811" y="0"/>
                        </a:cubicBezTo>
                        <a:close/>
                      </a:path>
                    </a:pathLst>
                  </a:custGeom>
                  <a:grp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err="1">
                      <a:ln>
                        <a:solidFill>
                          <a:schemeClr val="bg1">
                            <a:alpha val="0"/>
                          </a:schemeClr>
                        </a:solidFill>
                      </a:ln>
                      <a:solidFill>
                        <a:schemeClr val="tx1"/>
                      </a:solidFill>
                    </a:endParaRPr>
                  </a:p>
                </p:txBody>
              </p:sp>
              <p:sp>
                <p:nvSpPr>
                  <p:cNvPr id="88" name="Rectangle 74"/>
                  <p:cNvSpPr/>
                  <p:nvPr/>
                </p:nvSpPr>
                <p:spPr>
                  <a:xfrm>
                    <a:off x="5840005" y="3215640"/>
                    <a:ext cx="582558" cy="748696"/>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grpSp>
          <p:nvGrpSpPr>
            <p:cNvPr id="12" name="Group 11"/>
            <p:cNvGrpSpPr/>
            <p:nvPr/>
          </p:nvGrpSpPr>
          <p:grpSpPr>
            <a:xfrm>
              <a:off x="6277703" y="5757739"/>
              <a:ext cx="5437033" cy="757361"/>
              <a:chOff x="6277703" y="5757739"/>
              <a:chExt cx="5437033" cy="757361"/>
            </a:xfrm>
          </p:grpSpPr>
          <p:sp>
            <p:nvSpPr>
              <p:cNvPr id="40" name="TextBox 39"/>
              <p:cNvSpPr txBox="1"/>
              <p:nvPr/>
            </p:nvSpPr>
            <p:spPr>
              <a:xfrm>
                <a:off x="6841864" y="5757739"/>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Privacy</a:t>
                </a:r>
              </a:p>
            </p:txBody>
          </p:sp>
          <p:sp>
            <p:nvSpPr>
              <p:cNvPr id="89" name="Freeform 164"/>
              <p:cNvSpPr>
                <a:spLocks noEditPoints="1"/>
              </p:cNvSpPr>
              <p:nvPr/>
            </p:nvSpPr>
            <p:spPr bwMode="black">
              <a:xfrm>
                <a:off x="6277703" y="5895613"/>
                <a:ext cx="347382" cy="4816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82293" tIns="41147" rIns="82293" bIns="4114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a:p>
            </p:txBody>
          </p:sp>
        </p:grpSp>
      </p:grpSp>
      <p:sp>
        <p:nvSpPr>
          <p:cNvPr id="18" name="Rectangle 17"/>
          <p:cNvSpPr/>
          <p:nvPr/>
        </p:nvSpPr>
        <p:spPr bwMode="auto">
          <a:xfrm>
            <a:off x="865" y="195747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11734002" y="173976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84129F5B-2088-471A-A576-90F699777D93}"/>
              </a:ext>
            </a:extLst>
          </p:cNvPr>
          <p:cNvSpPr txBox="1"/>
          <p:nvPr/>
        </p:nvSpPr>
        <p:spPr>
          <a:xfrm>
            <a:off x="209775" y="6269184"/>
            <a:ext cx="11741972" cy="461665"/>
          </a:xfrm>
          <a:prstGeom prst="rect">
            <a:avLst/>
          </a:prstGeom>
          <a:noFill/>
        </p:spPr>
        <p:txBody>
          <a:bodyPr wrap="square" rtlCol="0">
            <a:spAutoFit/>
          </a:bodyPr>
          <a:lstStyle/>
          <a:p>
            <a:pPr algn="ctr"/>
            <a:r>
              <a:rPr lang="en-US" sz="2400" b="1" dirty="0"/>
              <a:t>Help build a product that will inspire our customers to become raving fans</a:t>
            </a:r>
          </a:p>
        </p:txBody>
      </p:sp>
    </p:spTree>
    <p:extLst>
      <p:ext uri="{BB962C8B-B14F-4D97-AF65-F5344CB8AC3E}">
        <p14:creationId xmlns:p14="http://schemas.microsoft.com/office/powerpoint/2010/main" val="827624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750" fill="hold"/>
                                        <p:tgtEl>
                                          <p:spTgt spid="17"/>
                                        </p:tgtEl>
                                        <p:attrNameLst>
                                          <p:attrName>ppt_x</p:attrName>
                                        </p:attrNameLst>
                                      </p:cBhvr>
                                      <p:tavLst>
                                        <p:tav tm="0">
                                          <p:val>
                                            <p:strVal val="1+#ppt_w/2"/>
                                          </p:val>
                                        </p:tav>
                                        <p:tav tm="100000">
                                          <p:val>
                                            <p:strVal val="#ppt_x"/>
                                          </p:val>
                                        </p:tav>
                                      </p:tavLst>
                                    </p:anim>
                                    <p:anim calcmode="lin" valueType="num">
                                      <p:cBhvr additive="base">
                                        <p:cTn id="16"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4415</TotalTime>
  <Words>3165</Words>
  <Application>Microsoft Office PowerPoint</Application>
  <PresentationFormat>Widescreen</PresentationFormat>
  <Paragraphs>640</Paragraphs>
  <Slides>36</Slides>
  <Notes>36</Notes>
  <HiddenSlides>2</HiddenSlides>
  <MMClips>0</MMClips>
  <ScaleCrop>false</ScaleCrop>
  <HeadingPairs>
    <vt:vector size="8" baseType="variant">
      <vt:variant>
        <vt:lpstr>Fonts Used</vt:lpstr>
      </vt:variant>
      <vt:variant>
        <vt:i4>17</vt:i4>
      </vt:variant>
      <vt:variant>
        <vt:lpstr>Theme</vt:lpstr>
      </vt:variant>
      <vt:variant>
        <vt:i4>3</vt:i4>
      </vt:variant>
      <vt:variant>
        <vt:lpstr>Embedded OLE Servers</vt:lpstr>
      </vt:variant>
      <vt:variant>
        <vt:i4>1</vt:i4>
      </vt:variant>
      <vt:variant>
        <vt:lpstr>Slide Titles</vt:lpstr>
      </vt:variant>
      <vt:variant>
        <vt:i4>36</vt:i4>
      </vt:variant>
    </vt:vector>
  </HeadingPairs>
  <TitlesOfParts>
    <vt:vector size="57" baseType="lpstr">
      <vt:lpstr>メイリオ</vt:lpstr>
      <vt:lpstr>MS PGothic</vt:lpstr>
      <vt:lpstr>SimSun</vt:lpstr>
      <vt:lpstr>游ゴシック</vt:lpstr>
      <vt:lpstr>游ゴシック Light</vt:lpstr>
      <vt:lpstr>Arial</vt:lpstr>
      <vt:lpstr>Arial Narrow</vt:lpstr>
      <vt:lpstr>Calibri</vt:lpstr>
      <vt:lpstr>Calibri Light</vt:lpstr>
      <vt:lpstr>Consolas</vt:lpstr>
      <vt:lpstr>Segoe UI</vt:lpstr>
      <vt:lpstr>Segoe UI Light</vt:lpstr>
      <vt:lpstr>Segoe UI Semibold</vt:lpstr>
      <vt:lpstr>Segoe UI Semilight</vt:lpstr>
      <vt:lpstr>Times New Roman</vt:lpstr>
      <vt:lpstr>Trebuchet MS</vt:lpstr>
      <vt:lpstr>Wingdings</vt:lpstr>
      <vt:lpstr>Office Theme</vt:lpstr>
      <vt:lpstr>1_Office Theme</vt:lpstr>
      <vt:lpstr>1_5-30610_Microsoft_Ignite_Keynote_Template</vt:lpstr>
      <vt:lpstr>think-cell Slide</vt:lpstr>
      <vt:lpstr>PowerPoint Presentation</vt:lpstr>
      <vt:lpstr>DevOps Journey at Overdrive - Experiences, Tips &amp; Checklists From the Field DevOps</vt:lpstr>
      <vt:lpstr>Kickstart Your DevOps Journey</vt:lpstr>
      <vt:lpstr>Who Should/Must Attend/Participate</vt:lpstr>
      <vt:lpstr>The right discussions with the right people Getting Started</vt:lpstr>
      <vt:lpstr>DevOps is the union of people, process, and tools  to enable continuous delivery of value of our end uses. </vt:lpstr>
      <vt:lpstr>Culture Change &amp; Digital Transformation</vt:lpstr>
      <vt:lpstr>DevOps Practices</vt:lpstr>
      <vt:lpstr>Role of Security in DevOps aka DevSecOps</vt:lpstr>
      <vt:lpstr>Roles and Responsibilities</vt:lpstr>
      <vt:lpstr>Tip: Must Read Book </vt:lpstr>
      <vt:lpstr>What is DevOps…</vt:lpstr>
      <vt:lpstr>Traditional vs modern dev-ops</vt:lpstr>
      <vt:lpstr>Tools: Containerization</vt:lpstr>
      <vt:lpstr>Session VS VM (or VDI)</vt:lpstr>
      <vt:lpstr>Containers</vt:lpstr>
      <vt:lpstr>Containers Deep Dive: Architecture of a Host</vt:lpstr>
      <vt:lpstr>Cloud is a key enabler of DevOps – Agile &amp; Functional a new way to think about a datacenter </vt:lpstr>
      <vt:lpstr>Azure..Like Visio, you start with a blank canvas…</vt:lpstr>
      <vt:lpstr>Value Stream Mapping</vt:lpstr>
      <vt:lpstr>Before DevOps</vt:lpstr>
      <vt:lpstr>After  DevOps</vt:lpstr>
      <vt:lpstr>Release Cycle 18 months  4 weeks Hotfix 6 week  Same Day Investment  3 weeks</vt:lpstr>
      <vt:lpstr>DevOps Kickoff Schedule</vt:lpstr>
      <vt:lpstr>HACK</vt:lpstr>
      <vt:lpstr>Post Hack </vt:lpstr>
      <vt:lpstr>End of Event Brainstorming</vt:lpstr>
      <vt:lpstr>Brainstorming:  AHA Moments</vt:lpstr>
      <vt:lpstr>Brainstorming: Scale and Offshore Collaboration</vt:lpstr>
      <vt:lpstr>End of Event Report</vt:lpstr>
      <vt:lpstr>Azure  Red Shirt  Dev Tour ‘17</vt:lpstr>
      <vt:lpstr>PowerPoint Presentation</vt:lpstr>
      <vt:lpstr>Free Resources for DevOps Practices</vt:lpstr>
      <vt:lpstr>PowerPoint Presentation</vt:lpstr>
      <vt:lpstr>More Resources</vt:lpstr>
      <vt:lpstr>Questions… Answered at Events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Azure Certification Jump Start 70-534 Architecting Microsoft Azure Solutions </dc:title>
  <dc:creator>Dan Stolts</dc:creator>
  <cp:lastModifiedBy>Dan Stolts</cp:lastModifiedBy>
  <cp:revision>47</cp:revision>
  <dcterms:created xsi:type="dcterms:W3CDTF">2016-02-03T15:43:24Z</dcterms:created>
  <dcterms:modified xsi:type="dcterms:W3CDTF">2017-10-14T21:27:54Z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2017-09-15T12:52:54.3126674-04:00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